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31"/>
  </p:notesMasterIdLst>
  <p:sldIdLst>
    <p:sldId id="369" r:id="rId2"/>
    <p:sldId id="258"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3" r:id="rId33"/>
    <p:sldId id="274" r:id="rId34"/>
    <p:sldId id="275" r:id="rId35"/>
    <p:sldId id="276" r:id="rId36"/>
    <p:sldId id="277" r:id="rId37"/>
    <p:sldId id="278" r:id="rId38"/>
    <p:sldId id="279" r:id="rId39"/>
    <p:sldId id="280" r:id="rId40"/>
    <p:sldId id="281" r:id="rId41"/>
    <p:sldId id="391" r:id="rId42"/>
    <p:sldId id="282" r:id="rId43"/>
    <p:sldId id="283" r:id="rId44"/>
    <p:sldId id="284" r:id="rId45"/>
    <p:sldId id="285" r:id="rId46"/>
    <p:sldId id="286" r:id="rId47"/>
    <p:sldId id="287" r:id="rId48"/>
    <p:sldId id="288" r:id="rId49"/>
    <p:sldId id="289" r:id="rId50"/>
    <p:sldId id="290" r:id="rId51"/>
    <p:sldId id="272"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72" r:id="rId79"/>
    <p:sldId id="373" r:id="rId80"/>
    <p:sldId id="319" r:id="rId81"/>
    <p:sldId id="320" r:id="rId82"/>
    <p:sldId id="321" r:id="rId83"/>
    <p:sldId id="322" r:id="rId84"/>
    <p:sldId id="323" r:id="rId85"/>
    <p:sldId id="392" r:id="rId86"/>
    <p:sldId id="324" r:id="rId87"/>
    <p:sldId id="325" r:id="rId88"/>
    <p:sldId id="326" r:id="rId89"/>
    <p:sldId id="327" r:id="rId90"/>
    <p:sldId id="328" r:id="rId91"/>
    <p:sldId id="329" r:id="rId92"/>
    <p:sldId id="332" r:id="rId93"/>
    <p:sldId id="330" r:id="rId94"/>
    <p:sldId id="331" r:id="rId95"/>
    <p:sldId id="333" r:id="rId96"/>
    <p:sldId id="334" r:id="rId97"/>
    <p:sldId id="335" r:id="rId98"/>
    <p:sldId id="336" r:id="rId99"/>
    <p:sldId id="374" r:id="rId100"/>
    <p:sldId id="339" r:id="rId101"/>
    <p:sldId id="340" r:id="rId102"/>
    <p:sldId id="341" r:id="rId103"/>
    <p:sldId id="342" r:id="rId104"/>
    <p:sldId id="343" r:id="rId105"/>
    <p:sldId id="344" r:id="rId106"/>
    <p:sldId id="345" r:id="rId107"/>
    <p:sldId id="346" r:id="rId108"/>
    <p:sldId id="347" r:id="rId109"/>
    <p:sldId id="348"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70" r:id="rId129"/>
    <p:sldId id="371" r:id="rId1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7" autoAdjust="0"/>
    <p:restoredTop sz="94660"/>
  </p:normalViewPr>
  <p:slideViewPr>
    <p:cSldViewPr>
      <p:cViewPr>
        <p:scale>
          <a:sx n="100" d="100"/>
          <a:sy n="100" d="100"/>
        </p:scale>
        <p:origin x="835" y="-2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5D3650-F7E1-48B7-8ADC-B96FE17ACF6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TW" altLang="en-US"/>
        </a:p>
      </dgm:t>
    </dgm:pt>
    <dgm:pt modelId="{C963413F-B1FB-4E2F-9E60-A8BC08B112A7}">
      <dgm:prSet phldrT="[文字]"/>
      <dgm:spPr>
        <a:xfrm>
          <a:off x="0" y="675075"/>
          <a:ext cx="900099" cy="450049"/>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TW" altLang="en-US" dirty="0">
              <a:solidFill>
                <a:sysClr val="window" lastClr="FFFFFF"/>
              </a:solidFill>
              <a:latin typeface="Constantia"/>
              <a:ea typeface="標楷體"/>
              <a:cs typeface="+mn-cs"/>
            </a:rPr>
            <a:t>負載</a:t>
          </a:r>
        </a:p>
      </dgm:t>
    </dgm:pt>
    <dgm:pt modelId="{3B16F665-031A-4551-B999-5C217B6EDBDF}" type="parTrans" cxnId="{61ADE2E5-9DDD-4C99-92A5-DE58BCC966D8}">
      <dgm:prSet/>
      <dgm:spPr/>
      <dgm:t>
        <a:bodyPr/>
        <a:lstStyle/>
        <a:p>
          <a:endParaRPr lang="zh-TW" altLang="en-US"/>
        </a:p>
      </dgm:t>
    </dgm:pt>
    <dgm:pt modelId="{B076FD1D-CE48-4B75-9B05-AD032B10D449}" type="sibTrans" cxnId="{61ADE2E5-9DDD-4C99-92A5-DE58BCC966D8}">
      <dgm:prSet/>
      <dgm:spPr/>
      <dgm:t>
        <a:bodyPr/>
        <a:lstStyle/>
        <a:p>
          <a:endParaRPr lang="zh-TW" altLang="en-US"/>
        </a:p>
      </dgm:t>
    </dgm:pt>
    <dgm:pt modelId="{BC5E6768-BFEC-4804-93B7-5D4EC21DEDEE}">
      <dgm:prSet phldrT="[文字]"/>
      <dgm:spPr>
        <a:xfrm>
          <a:off x="1260140" y="157517"/>
          <a:ext cx="900099" cy="450049"/>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TW" altLang="en-US" dirty="0">
              <a:solidFill>
                <a:sysClr val="window" lastClr="FFFFFF"/>
              </a:solidFill>
              <a:latin typeface="Constantia"/>
              <a:ea typeface="標楷體"/>
              <a:cs typeface="+mn-cs"/>
            </a:rPr>
            <a:t>承載力</a:t>
          </a:r>
        </a:p>
      </dgm:t>
    </dgm:pt>
    <dgm:pt modelId="{310EAA3B-68A4-492B-BA3E-C9CD6F2DB080}" type="parTrans" cxnId="{F1628B4B-B49B-49E3-B6B8-910669E7F16A}">
      <dgm:prSet/>
      <dgm:spPr>
        <a:xfrm rot="18289469">
          <a:off x="764884" y="618821"/>
          <a:ext cx="630471" cy="45000"/>
        </a:xfrm>
        <a:noFill/>
        <a:ln w="25400" cap="flat" cmpd="sng" algn="ctr">
          <a:solidFill>
            <a:srgbClr val="4F81BD">
              <a:shade val="60000"/>
              <a:hueOff val="0"/>
              <a:satOff val="0"/>
              <a:lumOff val="0"/>
              <a:alphaOff val="0"/>
            </a:srgbClr>
          </a:solidFill>
          <a:prstDash val="solid"/>
        </a:ln>
        <a:effectLst/>
      </dgm:spPr>
      <dgm:t>
        <a:bodyPr/>
        <a:lstStyle/>
        <a:p>
          <a:endParaRPr lang="zh-TW" altLang="en-US">
            <a:solidFill>
              <a:sysClr val="windowText" lastClr="000000">
                <a:hueOff val="0"/>
                <a:satOff val="0"/>
                <a:lumOff val="0"/>
                <a:alphaOff val="0"/>
              </a:sysClr>
            </a:solidFill>
            <a:latin typeface="Constantia"/>
            <a:ea typeface="標楷體"/>
            <a:cs typeface="+mn-cs"/>
          </a:endParaRPr>
        </a:p>
      </dgm:t>
    </dgm:pt>
    <dgm:pt modelId="{E7FA28DC-D1A1-443B-B3AC-BCD194D5AEA1}" type="sibTrans" cxnId="{F1628B4B-B49B-49E3-B6B8-910669E7F16A}">
      <dgm:prSet/>
      <dgm:spPr/>
      <dgm:t>
        <a:bodyPr/>
        <a:lstStyle/>
        <a:p>
          <a:endParaRPr lang="zh-TW" altLang="en-US"/>
        </a:p>
      </dgm:t>
    </dgm:pt>
    <dgm:pt modelId="{A093AB07-AF8A-4419-9493-938A81C39976}">
      <dgm:prSet phldrT="[文字]"/>
      <dgm:spPr>
        <a:xfrm>
          <a:off x="1260140" y="675074"/>
          <a:ext cx="900099" cy="450049"/>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TW" altLang="en-US" dirty="0">
              <a:solidFill>
                <a:sysClr val="window" lastClr="FFFFFF"/>
              </a:solidFill>
              <a:latin typeface="Constantia"/>
              <a:ea typeface="標楷體"/>
              <a:cs typeface="+mn-cs"/>
            </a:rPr>
            <a:t>油腔壓力</a:t>
          </a:r>
        </a:p>
      </dgm:t>
    </dgm:pt>
    <dgm:pt modelId="{CD2139AD-2C51-47B0-B55F-C857691C7B37}" type="parTrans" cxnId="{5B5DB425-60C3-4316-81E1-372695A44C2A}">
      <dgm:prSet/>
      <dgm:spPr>
        <a:xfrm>
          <a:off x="900100" y="877599"/>
          <a:ext cx="360040" cy="45000"/>
        </a:xfrm>
        <a:noFill/>
        <a:ln w="25400" cap="flat" cmpd="sng" algn="ctr">
          <a:solidFill>
            <a:srgbClr val="4F81BD">
              <a:shade val="60000"/>
              <a:hueOff val="0"/>
              <a:satOff val="0"/>
              <a:lumOff val="0"/>
              <a:alphaOff val="0"/>
            </a:srgbClr>
          </a:solidFill>
          <a:prstDash val="solid"/>
        </a:ln>
        <a:effectLst/>
      </dgm:spPr>
      <dgm:t>
        <a:bodyPr/>
        <a:lstStyle/>
        <a:p>
          <a:endParaRPr lang="zh-TW" altLang="en-US">
            <a:solidFill>
              <a:sysClr val="windowText" lastClr="000000">
                <a:hueOff val="0"/>
                <a:satOff val="0"/>
                <a:lumOff val="0"/>
                <a:alphaOff val="0"/>
              </a:sysClr>
            </a:solidFill>
            <a:latin typeface="Constantia"/>
            <a:ea typeface="標楷體"/>
            <a:cs typeface="+mn-cs"/>
          </a:endParaRPr>
        </a:p>
      </dgm:t>
    </dgm:pt>
    <dgm:pt modelId="{A681F2F4-E179-4789-8E86-29B002673D9A}" type="sibTrans" cxnId="{5B5DB425-60C3-4316-81E1-372695A44C2A}">
      <dgm:prSet/>
      <dgm:spPr/>
      <dgm:t>
        <a:bodyPr/>
        <a:lstStyle/>
        <a:p>
          <a:endParaRPr lang="zh-TW" altLang="en-US"/>
        </a:p>
      </dgm:t>
    </dgm:pt>
    <dgm:pt modelId="{3FCC7075-7B2D-450A-82D9-CF4C41F565A9}">
      <dgm:prSet phldrT="[文字]"/>
      <dgm:spPr>
        <a:xfrm>
          <a:off x="1260140" y="1192632"/>
          <a:ext cx="900099" cy="450049"/>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zh-TW" altLang="en-US" dirty="0">
              <a:solidFill>
                <a:sysClr val="window" lastClr="FFFFFF"/>
              </a:solidFill>
              <a:latin typeface="Constantia"/>
              <a:ea typeface="標楷體"/>
              <a:cs typeface="+mn-cs"/>
            </a:rPr>
            <a:t>油膜厚度</a:t>
          </a:r>
        </a:p>
      </dgm:t>
    </dgm:pt>
    <dgm:pt modelId="{DCFBF51E-2AB9-47BF-9445-35F0A0AFA415}" type="parTrans" cxnId="{BBE82F10-98C1-4951-8D3E-5CEEB365C410}">
      <dgm:prSet/>
      <dgm:spPr>
        <a:xfrm rot="3310531">
          <a:off x="764884" y="1136378"/>
          <a:ext cx="630471" cy="45000"/>
        </a:xfrm>
        <a:noFill/>
        <a:ln w="25400" cap="flat" cmpd="sng" algn="ctr">
          <a:solidFill>
            <a:srgbClr val="4F81BD">
              <a:shade val="60000"/>
              <a:hueOff val="0"/>
              <a:satOff val="0"/>
              <a:lumOff val="0"/>
              <a:alphaOff val="0"/>
            </a:srgbClr>
          </a:solidFill>
          <a:prstDash val="solid"/>
        </a:ln>
        <a:effectLst/>
      </dgm:spPr>
      <dgm:t>
        <a:bodyPr/>
        <a:lstStyle/>
        <a:p>
          <a:endParaRPr lang="zh-TW" altLang="en-US">
            <a:solidFill>
              <a:sysClr val="windowText" lastClr="000000">
                <a:hueOff val="0"/>
                <a:satOff val="0"/>
                <a:lumOff val="0"/>
                <a:alphaOff val="0"/>
              </a:sysClr>
            </a:solidFill>
            <a:latin typeface="Constantia"/>
            <a:ea typeface="標楷體"/>
            <a:cs typeface="+mn-cs"/>
          </a:endParaRPr>
        </a:p>
      </dgm:t>
    </dgm:pt>
    <dgm:pt modelId="{8DF3F6A5-EBD3-4C9F-9803-F073D8BE7363}" type="sibTrans" cxnId="{BBE82F10-98C1-4951-8D3E-5CEEB365C410}">
      <dgm:prSet/>
      <dgm:spPr/>
      <dgm:t>
        <a:bodyPr/>
        <a:lstStyle/>
        <a:p>
          <a:endParaRPr lang="zh-TW" altLang="en-US"/>
        </a:p>
      </dgm:t>
    </dgm:pt>
    <dgm:pt modelId="{810F0C2D-D4D2-4E2D-9D77-F8558564F471}" type="pres">
      <dgm:prSet presAssocID="{6B5D3650-F7E1-48B7-8ADC-B96FE17ACF67}" presName="diagram" presStyleCnt="0">
        <dgm:presLayoutVars>
          <dgm:chPref val="1"/>
          <dgm:dir/>
          <dgm:animOne val="branch"/>
          <dgm:animLvl val="lvl"/>
          <dgm:resizeHandles val="exact"/>
        </dgm:presLayoutVars>
      </dgm:prSet>
      <dgm:spPr/>
    </dgm:pt>
    <dgm:pt modelId="{D98A10E8-EEEA-4712-BC30-029BDBFCA288}" type="pres">
      <dgm:prSet presAssocID="{C963413F-B1FB-4E2F-9E60-A8BC08B112A7}" presName="root1" presStyleCnt="0"/>
      <dgm:spPr/>
    </dgm:pt>
    <dgm:pt modelId="{B325AE7B-5208-4A81-9470-A9EE882B18C9}" type="pres">
      <dgm:prSet presAssocID="{C963413F-B1FB-4E2F-9E60-A8BC08B112A7}" presName="LevelOneTextNode" presStyleLbl="node0" presStyleIdx="0" presStyleCnt="1">
        <dgm:presLayoutVars>
          <dgm:chPref val="3"/>
        </dgm:presLayoutVars>
      </dgm:prSet>
      <dgm:spPr>
        <a:prstGeom prst="roundRect">
          <a:avLst>
            <a:gd name="adj" fmla="val 10000"/>
          </a:avLst>
        </a:prstGeom>
      </dgm:spPr>
    </dgm:pt>
    <dgm:pt modelId="{0556D59F-0F4F-436F-BB17-18086ACCA1A7}" type="pres">
      <dgm:prSet presAssocID="{C963413F-B1FB-4E2F-9E60-A8BC08B112A7}" presName="level2hierChild" presStyleCnt="0"/>
      <dgm:spPr/>
    </dgm:pt>
    <dgm:pt modelId="{EEBD3578-64A3-4FA0-94A0-DB86F0D61E79}" type="pres">
      <dgm:prSet presAssocID="{310EAA3B-68A4-492B-BA3E-C9CD6F2DB080}" presName="conn2-1" presStyleLbl="parChTrans1D2" presStyleIdx="0" presStyleCnt="3"/>
      <dgm:spPr>
        <a:custGeom>
          <a:avLst/>
          <a:gdLst/>
          <a:ahLst/>
          <a:cxnLst/>
          <a:rect l="0" t="0" r="0" b="0"/>
          <a:pathLst>
            <a:path>
              <a:moveTo>
                <a:pt x="0" y="22500"/>
              </a:moveTo>
              <a:lnTo>
                <a:pt x="630471" y="22500"/>
              </a:lnTo>
            </a:path>
          </a:pathLst>
        </a:custGeom>
      </dgm:spPr>
    </dgm:pt>
    <dgm:pt modelId="{5955634F-9088-47A8-8904-8BAF587257DB}" type="pres">
      <dgm:prSet presAssocID="{310EAA3B-68A4-492B-BA3E-C9CD6F2DB080}" presName="connTx" presStyleLbl="parChTrans1D2" presStyleIdx="0" presStyleCnt="3"/>
      <dgm:spPr/>
    </dgm:pt>
    <dgm:pt modelId="{0B2A48AD-0F85-4CB3-B080-55A185754C6D}" type="pres">
      <dgm:prSet presAssocID="{BC5E6768-BFEC-4804-93B7-5D4EC21DEDEE}" presName="root2" presStyleCnt="0"/>
      <dgm:spPr/>
    </dgm:pt>
    <dgm:pt modelId="{29C5DEB5-1468-4BA5-BAD0-9674A2C954A4}" type="pres">
      <dgm:prSet presAssocID="{BC5E6768-BFEC-4804-93B7-5D4EC21DEDEE}" presName="LevelTwoTextNode" presStyleLbl="node2" presStyleIdx="0" presStyleCnt="3">
        <dgm:presLayoutVars>
          <dgm:chPref val="3"/>
        </dgm:presLayoutVars>
      </dgm:prSet>
      <dgm:spPr>
        <a:prstGeom prst="roundRect">
          <a:avLst>
            <a:gd name="adj" fmla="val 10000"/>
          </a:avLst>
        </a:prstGeom>
      </dgm:spPr>
    </dgm:pt>
    <dgm:pt modelId="{E02153EC-8A88-4428-8166-47CB4392D9F1}" type="pres">
      <dgm:prSet presAssocID="{BC5E6768-BFEC-4804-93B7-5D4EC21DEDEE}" presName="level3hierChild" presStyleCnt="0"/>
      <dgm:spPr/>
    </dgm:pt>
    <dgm:pt modelId="{DDB5A354-6A4B-454B-A0C2-E6AEF6B57FD5}" type="pres">
      <dgm:prSet presAssocID="{CD2139AD-2C51-47B0-B55F-C857691C7B37}" presName="conn2-1" presStyleLbl="parChTrans1D2" presStyleIdx="1" presStyleCnt="3"/>
      <dgm:spPr>
        <a:custGeom>
          <a:avLst/>
          <a:gdLst/>
          <a:ahLst/>
          <a:cxnLst/>
          <a:rect l="0" t="0" r="0" b="0"/>
          <a:pathLst>
            <a:path>
              <a:moveTo>
                <a:pt x="0" y="22500"/>
              </a:moveTo>
              <a:lnTo>
                <a:pt x="360040" y="22500"/>
              </a:lnTo>
            </a:path>
          </a:pathLst>
        </a:custGeom>
      </dgm:spPr>
    </dgm:pt>
    <dgm:pt modelId="{14352D35-C3B9-4B8E-BB33-D725797C050A}" type="pres">
      <dgm:prSet presAssocID="{CD2139AD-2C51-47B0-B55F-C857691C7B37}" presName="connTx" presStyleLbl="parChTrans1D2" presStyleIdx="1" presStyleCnt="3"/>
      <dgm:spPr/>
    </dgm:pt>
    <dgm:pt modelId="{68D508C3-3A58-4258-848B-F15F38C3BFC9}" type="pres">
      <dgm:prSet presAssocID="{A093AB07-AF8A-4419-9493-938A81C39976}" presName="root2" presStyleCnt="0"/>
      <dgm:spPr/>
    </dgm:pt>
    <dgm:pt modelId="{025B0E8C-9C4B-41BC-81B5-593B80632F10}" type="pres">
      <dgm:prSet presAssocID="{A093AB07-AF8A-4419-9493-938A81C39976}" presName="LevelTwoTextNode" presStyleLbl="node2" presStyleIdx="1" presStyleCnt="3">
        <dgm:presLayoutVars>
          <dgm:chPref val="3"/>
        </dgm:presLayoutVars>
      </dgm:prSet>
      <dgm:spPr>
        <a:prstGeom prst="roundRect">
          <a:avLst>
            <a:gd name="adj" fmla="val 10000"/>
          </a:avLst>
        </a:prstGeom>
      </dgm:spPr>
    </dgm:pt>
    <dgm:pt modelId="{4E37C333-99BF-461A-B897-F60E6D53B328}" type="pres">
      <dgm:prSet presAssocID="{A093AB07-AF8A-4419-9493-938A81C39976}" presName="level3hierChild" presStyleCnt="0"/>
      <dgm:spPr/>
    </dgm:pt>
    <dgm:pt modelId="{A709DCD7-3D40-4A1D-B7D9-3656DEC31693}" type="pres">
      <dgm:prSet presAssocID="{DCFBF51E-2AB9-47BF-9445-35F0A0AFA415}" presName="conn2-1" presStyleLbl="parChTrans1D2" presStyleIdx="2" presStyleCnt="3"/>
      <dgm:spPr>
        <a:custGeom>
          <a:avLst/>
          <a:gdLst/>
          <a:ahLst/>
          <a:cxnLst/>
          <a:rect l="0" t="0" r="0" b="0"/>
          <a:pathLst>
            <a:path>
              <a:moveTo>
                <a:pt x="0" y="22500"/>
              </a:moveTo>
              <a:lnTo>
                <a:pt x="630471" y="22500"/>
              </a:lnTo>
            </a:path>
          </a:pathLst>
        </a:custGeom>
      </dgm:spPr>
    </dgm:pt>
    <dgm:pt modelId="{3B27AB50-DFBF-4A7E-AF7D-9C1A9123A892}" type="pres">
      <dgm:prSet presAssocID="{DCFBF51E-2AB9-47BF-9445-35F0A0AFA415}" presName="connTx" presStyleLbl="parChTrans1D2" presStyleIdx="2" presStyleCnt="3"/>
      <dgm:spPr/>
    </dgm:pt>
    <dgm:pt modelId="{D544C202-7C3D-4711-B8E1-2DC5D2B1034F}" type="pres">
      <dgm:prSet presAssocID="{3FCC7075-7B2D-450A-82D9-CF4C41F565A9}" presName="root2" presStyleCnt="0"/>
      <dgm:spPr/>
    </dgm:pt>
    <dgm:pt modelId="{A974B696-287D-4A6D-9E7B-B4D4619CA59B}" type="pres">
      <dgm:prSet presAssocID="{3FCC7075-7B2D-450A-82D9-CF4C41F565A9}" presName="LevelTwoTextNode" presStyleLbl="node2" presStyleIdx="2" presStyleCnt="3">
        <dgm:presLayoutVars>
          <dgm:chPref val="3"/>
        </dgm:presLayoutVars>
      </dgm:prSet>
      <dgm:spPr>
        <a:prstGeom prst="roundRect">
          <a:avLst>
            <a:gd name="adj" fmla="val 10000"/>
          </a:avLst>
        </a:prstGeom>
      </dgm:spPr>
    </dgm:pt>
    <dgm:pt modelId="{4396C316-87B7-492F-990D-C7D4942E12ED}" type="pres">
      <dgm:prSet presAssocID="{3FCC7075-7B2D-450A-82D9-CF4C41F565A9}" presName="level3hierChild" presStyleCnt="0"/>
      <dgm:spPr/>
    </dgm:pt>
  </dgm:ptLst>
  <dgm:cxnLst>
    <dgm:cxn modelId="{9B8E4006-928B-4DB2-9624-BF144F080CC1}" type="presOf" srcId="{BC5E6768-BFEC-4804-93B7-5D4EC21DEDEE}" destId="{29C5DEB5-1468-4BA5-BAD0-9674A2C954A4}" srcOrd="0" destOrd="0" presId="urn:microsoft.com/office/officeart/2005/8/layout/hierarchy2"/>
    <dgm:cxn modelId="{84557D06-2C3E-4485-A8CE-498CDE6CD4C1}" type="presOf" srcId="{CD2139AD-2C51-47B0-B55F-C857691C7B37}" destId="{14352D35-C3B9-4B8E-BB33-D725797C050A}" srcOrd="1" destOrd="0" presId="urn:microsoft.com/office/officeart/2005/8/layout/hierarchy2"/>
    <dgm:cxn modelId="{BBE82F10-98C1-4951-8D3E-5CEEB365C410}" srcId="{C963413F-B1FB-4E2F-9E60-A8BC08B112A7}" destId="{3FCC7075-7B2D-450A-82D9-CF4C41F565A9}" srcOrd="2" destOrd="0" parTransId="{DCFBF51E-2AB9-47BF-9445-35F0A0AFA415}" sibTransId="{8DF3F6A5-EBD3-4C9F-9803-F073D8BE7363}"/>
    <dgm:cxn modelId="{5B5DB425-60C3-4316-81E1-372695A44C2A}" srcId="{C963413F-B1FB-4E2F-9E60-A8BC08B112A7}" destId="{A093AB07-AF8A-4419-9493-938A81C39976}" srcOrd="1" destOrd="0" parTransId="{CD2139AD-2C51-47B0-B55F-C857691C7B37}" sibTransId="{A681F2F4-E179-4789-8E86-29B002673D9A}"/>
    <dgm:cxn modelId="{3533673B-4418-4988-A3C3-71445CC0D089}" type="presOf" srcId="{6B5D3650-F7E1-48B7-8ADC-B96FE17ACF67}" destId="{810F0C2D-D4D2-4E2D-9D77-F8558564F471}" srcOrd="0" destOrd="0" presId="urn:microsoft.com/office/officeart/2005/8/layout/hierarchy2"/>
    <dgm:cxn modelId="{FBC44C3D-98E4-4A28-8264-90D0A7E47684}" type="presOf" srcId="{CD2139AD-2C51-47B0-B55F-C857691C7B37}" destId="{DDB5A354-6A4B-454B-A0C2-E6AEF6B57FD5}" srcOrd="0" destOrd="0" presId="urn:microsoft.com/office/officeart/2005/8/layout/hierarchy2"/>
    <dgm:cxn modelId="{CA4D5C48-8320-4693-B34A-BD9086883246}" type="presOf" srcId="{DCFBF51E-2AB9-47BF-9445-35F0A0AFA415}" destId="{3B27AB50-DFBF-4A7E-AF7D-9C1A9123A892}" srcOrd="1" destOrd="0" presId="urn:microsoft.com/office/officeart/2005/8/layout/hierarchy2"/>
    <dgm:cxn modelId="{D678064A-225F-45DB-9B75-DA9CE7E2D7B4}" type="presOf" srcId="{310EAA3B-68A4-492B-BA3E-C9CD6F2DB080}" destId="{EEBD3578-64A3-4FA0-94A0-DB86F0D61E79}" srcOrd="0" destOrd="0" presId="urn:microsoft.com/office/officeart/2005/8/layout/hierarchy2"/>
    <dgm:cxn modelId="{39767B6A-3B21-41D0-A746-D18C3FBADC5E}" type="presOf" srcId="{C963413F-B1FB-4E2F-9E60-A8BC08B112A7}" destId="{B325AE7B-5208-4A81-9470-A9EE882B18C9}" srcOrd="0" destOrd="0" presId="urn:microsoft.com/office/officeart/2005/8/layout/hierarchy2"/>
    <dgm:cxn modelId="{F1628B4B-B49B-49E3-B6B8-910669E7F16A}" srcId="{C963413F-B1FB-4E2F-9E60-A8BC08B112A7}" destId="{BC5E6768-BFEC-4804-93B7-5D4EC21DEDEE}" srcOrd="0" destOrd="0" parTransId="{310EAA3B-68A4-492B-BA3E-C9CD6F2DB080}" sibTransId="{E7FA28DC-D1A1-443B-B3AC-BCD194D5AEA1}"/>
    <dgm:cxn modelId="{A26D9E73-92AD-474A-B1F7-E6F8F3BB0BAE}" type="presOf" srcId="{310EAA3B-68A4-492B-BA3E-C9CD6F2DB080}" destId="{5955634F-9088-47A8-8904-8BAF587257DB}" srcOrd="1" destOrd="0" presId="urn:microsoft.com/office/officeart/2005/8/layout/hierarchy2"/>
    <dgm:cxn modelId="{2322DE53-8528-4275-93F3-B5877248A76D}" type="presOf" srcId="{A093AB07-AF8A-4419-9493-938A81C39976}" destId="{025B0E8C-9C4B-41BC-81B5-593B80632F10}" srcOrd="0" destOrd="0" presId="urn:microsoft.com/office/officeart/2005/8/layout/hierarchy2"/>
    <dgm:cxn modelId="{21AC56BC-C49D-4934-AECB-4A6859DCA1FD}" type="presOf" srcId="{3FCC7075-7B2D-450A-82D9-CF4C41F565A9}" destId="{A974B696-287D-4A6D-9E7B-B4D4619CA59B}" srcOrd="0" destOrd="0" presId="urn:microsoft.com/office/officeart/2005/8/layout/hierarchy2"/>
    <dgm:cxn modelId="{17DA58C2-C52F-42F4-A66B-3CA87E4A25CC}" type="presOf" srcId="{DCFBF51E-2AB9-47BF-9445-35F0A0AFA415}" destId="{A709DCD7-3D40-4A1D-B7D9-3656DEC31693}" srcOrd="0" destOrd="0" presId="urn:microsoft.com/office/officeart/2005/8/layout/hierarchy2"/>
    <dgm:cxn modelId="{61ADE2E5-9DDD-4C99-92A5-DE58BCC966D8}" srcId="{6B5D3650-F7E1-48B7-8ADC-B96FE17ACF67}" destId="{C963413F-B1FB-4E2F-9E60-A8BC08B112A7}" srcOrd="0" destOrd="0" parTransId="{3B16F665-031A-4551-B999-5C217B6EDBDF}" sibTransId="{B076FD1D-CE48-4B75-9B05-AD032B10D449}"/>
    <dgm:cxn modelId="{C0E03C44-D1DE-4DAB-9BD0-8AAC40E1EF28}" type="presParOf" srcId="{810F0C2D-D4D2-4E2D-9D77-F8558564F471}" destId="{D98A10E8-EEEA-4712-BC30-029BDBFCA288}" srcOrd="0" destOrd="0" presId="urn:microsoft.com/office/officeart/2005/8/layout/hierarchy2"/>
    <dgm:cxn modelId="{8B9213D8-04FE-466D-AD8E-30E2D07DEBD1}" type="presParOf" srcId="{D98A10E8-EEEA-4712-BC30-029BDBFCA288}" destId="{B325AE7B-5208-4A81-9470-A9EE882B18C9}" srcOrd="0" destOrd="0" presId="urn:microsoft.com/office/officeart/2005/8/layout/hierarchy2"/>
    <dgm:cxn modelId="{18BABEF9-A749-43B2-A875-D14AD9BBFA3D}" type="presParOf" srcId="{D98A10E8-EEEA-4712-BC30-029BDBFCA288}" destId="{0556D59F-0F4F-436F-BB17-18086ACCA1A7}" srcOrd="1" destOrd="0" presId="urn:microsoft.com/office/officeart/2005/8/layout/hierarchy2"/>
    <dgm:cxn modelId="{BB545E2C-C8BD-4306-9683-746C035A97D3}" type="presParOf" srcId="{0556D59F-0F4F-436F-BB17-18086ACCA1A7}" destId="{EEBD3578-64A3-4FA0-94A0-DB86F0D61E79}" srcOrd="0" destOrd="0" presId="urn:microsoft.com/office/officeart/2005/8/layout/hierarchy2"/>
    <dgm:cxn modelId="{C9C0B539-8561-4C59-B0F1-36C98E737491}" type="presParOf" srcId="{EEBD3578-64A3-4FA0-94A0-DB86F0D61E79}" destId="{5955634F-9088-47A8-8904-8BAF587257DB}" srcOrd="0" destOrd="0" presId="urn:microsoft.com/office/officeart/2005/8/layout/hierarchy2"/>
    <dgm:cxn modelId="{7025D59F-8810-4EDC-BFB1-47C351ED7D1B}" type="presParOf" srcId="{0556D59F-0F4F-436F-BB17-18086ACCA1A7}" destId="{0B2A48AD-0F85-4CB3-B080-55A185754C6D}" srcOrd="1" destOrd="0" presId="urn:microsoft.com/office/officeart/2005/8/layout/hierarchy2"/>
    <dgm:cxn modelId="{1E0FF249-BAEB-4A5E-8947-A5185B0EFEC7}" type="presParOf" srcId="{0B2A48AD-0F85-4CB3-B080-55A185754C6D}" destId="{29C5DEB5-1468-4BA5-BAD0-9674A2C954A4}" srcOrd="0" destOrd="0" presId="urn:microsoft.com/office/officeart/2005/8/layout/hierarchy2"/>
    <dgm:cxn modelId="{5497A21A-3E43-413A-9589-B7FC4B7EDBD9}" type="presParOf" srcId="{0B2A48AD-0F85-4CB3-B080-55A185754C6D}" destId="{E02153EC-8A88-4428-8166-47CB4392D9F1}" srcOrd="1" destOrd="0" presId="urn:microsoft.com/office/officeart/2005/8/layout/hierarchy2"/>
    <dgm:cxn modelId="{01B8FF10-E2B9-4C94-BE7E-D77B79B486B7}" type="presParOf" srcId="{0556D59F-0F4F-436F-BB17-18086ACCA1A7}" destId="{DDB5A354-6A4B-454B-A0C2-E6AEF6B57FD5}" srcOrd="2" destOrd="0" presId="urn:microsoft.com/office/officeart/2005/8/layout/hierarchy2"/>
    <dgm:cxn modelId="{FB5864E9-2343-4AA1-A1A0-564688F76B31}" type="presParOf" srcId="{DDB5A354-6A4B-454B-A0C2-E6AEF6B57FD5}" destId="{14352D35-C3B9-4B8E-BB33-D725797C050A}" srcOrd="0" destOrd="0" presId="urn:microsoft.com/office/officeart/2005/8/layout/hierarchy2"/>
    <dgm:cxn modelId="{3DB7810B-465A-40A1-A5DA-30F19B446197}" type="presParOf" srcId="{0556D59F-0F4F-436F-BB17-18086ACCA1A7}" destId="{68D508C3-3A58-4258-848B-F15F38C3BFC9}" srcOrd="3" destOrd="0" presId="urn:microsoft.com/office/officeart/2005/8/layout/hierarchy2"/>
    <dgm:cxn modelId="{693ED762-0456-45BC-81C1-659F7393215B}" type="presParOf" srcId="{68D508C3-3A58-4258-848B-F15F38C3BFC9}" destId="{025B0E8C-9C4B-41BC-81B5-593B80632F10}" srcOrd="0" destOrd="0" presId="urn:microsoft.com/office/officeart/2005/8/layout/hierarchy2"/>
    <dgm:cxn modelId="{9BCB117D-C323-4399-A06F-913900E03812}" type="presParOf" srcId="{68D508C3-3A58-4258-848B-F15F38C3BFC9}" destId="{4E37C333-99BF-461A-B897-F60E6D53B328}" srcOrd="1" destOrd="0" presId="urn:microsoft.com/office/officeart/2005/8/layout/hierarchy2"/>
    <dgm:cxn modelId="{3EE69982-B49E-418E-A963-19E22348E9D0}" type="presParOf" srcId="{0556D59F-0F4F-436F-BB17-18086ACCA1A7}" destId="{A709DCD7-3D40-4A1D-B7D9-3656DEC31693}" srcOrd="4" destOrd="0" presId="urn:microsoft.com/office/officeart/2005/8/layout/hierarchy2"/>
    <dgm:cxn modelId="{9DA9B397-9F7E-4887-8FB1-7AEDF76990DD}" type="presParOf" srcId="{A709DCD7-3D40-4A1D-B7D9-3656DEC31693}" destId="{3B27AB50-DFBF-4A7E-AF7D-9C1A9123A892}" srcOrd="0" destOrd="0" presId="urn:microsoft.com/office/officeart/2005/8/layout/hierarchy2"/>
    <dgm:cxn modelId="{F73237ED-FBFF-4B2C-811B-CC0AF215D945}" type="presParOf" srcId="{0556D59F-0F4F-436F-BB17-18086ACCA1A7}" destId="{D544C202-7C3D-4711-B8E1-2DC5D2B1034F}" srcOrd="5" destOrd="0" presId="urn:microsoft.com/office/officeart/2005/8/layout/hierarchy2"/>
    <dgm:cxn modelId="{F862377A-ADA9-417C-A1FF-020C4F2AFFD5}" type="presParOf" srcId="{D544C202-7C3D-4711-B8E1-2DC5D2B1034F}" destId="{A974B696-287D-4A6D-9E7B-B4D4619CA59B}" srcOrd="0" destOrd="0" presId="urn:microsoft.com/office/officeart/2005/8/layout/hierarchy2"/>
    <dgm:cxn modelId="{895CDB39-34A1-4464-B996-AD7051CC08BE}" type="presParOf" srcId="{D544C202-7C3D-4711-B8E1-2DC5D2B1034F}" destId="{4396C316-87B7-492F-990D-C7D4942E12E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5AE7B-5208-4A81-9470-A9EE882B18C9}">
      <dsp:nvSpPr>
        <dsp:cNvPr id="0" name=""/>
        <dsp:cNvSpPr/>
      </dsp:nvSpPr>
      <dsp:spPr>
        <a:xfrm>
          <a:off x="0" y="675075"/>
          <a:ext cx="900099" cy="450049"/>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ysClr val="window" lastClr="FFFFFF"/>
              </a:solidFill>
              <a:latin typeface="Constantia"/>
              <a:ea typeface="標楷體"/>
              <a:cs typeface="+mn-cs"/>
            </a:rPr>
            <a:t>負載</a:t>
          </a:r>
        </a:p>
      </dsp:txBody>
      <dsp:txXfrm>
        <a:off x="13181" y="688256"/>
        <a:ext cx="873737" cy="423687"/>
      </dsp:txXfrm>
    </dsp:sp>
    <dsp:sp modelId="{EEBD3578-64A3-4FA0-94A0-DB86F0D61E79}">
      <dsp:nvSpPr>
        <dsp:cNvPr id="0" name=""/>
        <dsp:cNvSpPr/>
      </dsp:nvSpPr>
      <dsp:spPr>
        <a:xfrm rot="18289469">
          <a:off x="764884" y="618821"/>
          <a:ext cx="630471" cy="45000"/>
        </a:xfrm>
        <a:custGeom>
          <a:avLst/>
          <a:gdLst/>
          <a:ahLst/>
          <a:cxnLst/>
          <a:rect l="0" t="0" r="0" b="0"/>
          <a:pathLst>
            <a:path>
              <a:moveTo>
                <a:pt x="0" y="22500"/>
              </a:moveTo>
              <a:lnTo>
                <a:pt x="630471" y="22500"/>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solidFill>
              <a:sysClr val="windowText" lastClr="000000">
                <a:hueOff val="0"/>
                <a:satOff val="0"/>
                <a:lumOff val="0"/>
                <a:alphaOff val="0"/>
              </a:sysClr>
            </a:solidFill>
            <a:latin typeface="Constantia"/>
            <a:ea typeface="標楷體"/>
            <a:cs typeface="+mn-cs"/>
          </a:endParaRPr>
        </a:p>
      </dsp:txBody>
      <dsp:txXfrm>
        <a:off x="1064358" y="625559"/>
        <a:ext cx="31523" cy="31523"/>
      </dsp:txXfrm>
    </dsp:sp>
    <dsp:sp modelId="{29C5DEB5-1468-4BA5-BAD0-9674A2C954A4}">
      <dsp:nvSpPr>
        <dsp:cNvPr id="0" name=""/>
        <dsp:cNvSpPr/>
      </dsp:nvSpPr>
      <dsp:spPr>
        <a:xfrm>
          <a:off x="1260140" y="157517"/>
          <a:ext cx="900099" cy="450049"/>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ysClr val="window" lastClr="FFFFFF"/>
              </a:solidFill>
              <a:latin typeface="Constantia"/>
              <a:ea typeface="標楷體"/>
              <a:cs typeface="+mn-cs"/>
            </a:rPr>
            <a:t>承載力</a:t>
          </a:r>
        </a:p>
      </dsp:txBody>
      <dsp:txXfrm>
        <a:off x="1273321" y="170698"/>
        <a:ext cx="873737" cy="423687"/>
      </dsp:txXfrm>
    </dsp:sp>
    <dsp:sp modelId="{DDB5A354-6A4B-454B-A0C2-E6AEF6B57FD5}">
      <dsp:nvSpPr>
        <dsp:cNvPr id="0" name=""/>
        <dsp:cNvSpPr/>
      </dsp:nvSpPr>
      <dsp:spPr>
        <a:xfrm>
          <a:off x="900100" y="877599"/>
          <a:ext cx="360040" cy="45000"/>
        </a:xfrm>
        <a:custGeom>
          <a:avLst/>
          <a:gdLst/>
          <a:ahLst/>
          <a:cxnLst/>
          <a:rect l="0" t="0" r="0" b="0"/>
          <a:pathLst>
            <a:path>
              <a:moveTo>
                <a:pt x="0" y="22500"/>
              </a:moveTo>
              <a:lnTo>
                <a:pt x="360040" y="22500"/>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solidFill>
              <a:sysClr val="windowText" lastClr="000000">
                <a:hueOff val="0"/>
                <a:satOff val="0"/>
                <a:lumOff val="0"/>
                <a:alphaOff val="0"/>
              </a:sysClr>
            </a:solidFill>
            <a:latin typeface="Constantia"/>
            <a:ea typeface="標楷體"/>
            <a:cs typeface="+mn-cs"/>
          </a:endParaRPr>
        </a:p>
      </dsp:txBody>
      <dsp:txXfrm>
        <a:off x="1071119" y="891098"/>
        <a:ext cx="18002" cy="18002"/>
      </dsp:txXfrm>
    </dsp:sp>
    <dsp:sp modelId="{025B0E8C-9C4B-41BC-81B5-593B80632F10}">
      <dsp:nvSpPr>
        <dsp:cNvPr id="0" name=""/>
        <dsp:cNvSpPr/>
      </dsp:nvSpPr>
      <dsp:spPr>
        <a:xfrm>
          <a:off x="1260140" y="675074"/>
          <a:ext cx="900099" cy="450049"/>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ysClr val="window" lastClr="FFFFFF"/>
              </a:solidFill>
              <a:latin typeface="Constantia"/>
              <a:ea typeface="標楷體"/>
              <a:cs typeface="+mn-cs"/>
            </a:rPr>
            <a:t>油腔壓力</a:t>
          </a:r>
        </a:p>
      </dsp:txBody>
      <dsp:txXfrm>
        <a:off x="1273321" y="688255"/>
        <a:ext cx="873737" cy="423687"/>
      </dsp:txXfrm>
    </dsp:sp>
    <dsp:sp modelId="{A709DCD7-3D40-4A1D-B7D9-3656DEC31693}">
      <dsp:nvSpPr>
        <dsp:cNvPr id="0" name=""/>
        <dsp:cNvSpPr/>
      </dsp:nvSpPr>
      <dsp:spPr>
        <a:xfrm rot="3310531">
          <a:off x="764884" y="1136378"/>
          <a:ext cx="630471" cy="45000"/>
        </a:xfrm>
        <a:custGeom>
          <a:avLst/>
          <a:gdLst/>
          <a:ahLst/>
          <a:cxnLst/>
          <a:rect l="0" t="0" r="0" b="0"/>
          <a:pathLst>
            <a:path>
              <a:moveTo>
                <a:pt x="0" y="22500"/>
              </a:moveTo>
              <a:lnTo>
                <a:pt x="630471" y="22500"/>
              </a:lnTo>
            </a:path>
          </a:pathLst>
        </a:custGeom>
        <a:noFill/>
        <a:ln w="25400" cap="flat" cmpd="sng" algn="ctr">
          <a:solidFill>
            <a:srgbClr val="4F81B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solidFill>
              <a:sysClr val="windowText" lastClr="000000">
                <a:hueOff val="0"/>
                <a:satOff val="0"/>
                <a:lumOff val="0"/>
                <a:alphaOff val="0"/>
              </a:sysClr>
            </a:solidFill>
            <a:latin typeface="Constantia"/>
            <a:ea typeface="標楷體"/>
            <a:cs typeface="+mn-cs"/>
          </a:endParaRPr>
        </a:p>
      </dsp:txBody>
      <dsp:txXfrm>
        <a:off x="1064358" y="1143116"/>
        <a:ext cx="31523" cy="31523"/>
      </dsp:txXfrm>
    </dsp:sp>
    <dsp:sp modelId="{A974B696-287D-4A6D-9E7B-B4D4619CA59B}">
      <dsp:nvSpPr>
        <dsp:cNvPr id="0" name=""/>
        <dsp:cNvSpPr/>
      </dsp:nvSpPr>
      <dsp:spPr>
        <a:xfrm>
          <a:off x="1260140" y="1192632"/>
          <a:ext cx="900099" cy="450049"/>
        </a:xfrm>
        <a:prstGeom prst="roundRect">
          <a:avLst>
            <a:gd name="adj" fmla="val 1000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TW" altLang="en-US" sz="1600" kern="1200" dirty="0">
              <a:solidFill>
                <a:sysClr val="window" lastClr="FFFFFF"/>
              </a:solidFill>
              <a:latin typeface="Constantia"/>
              <a:ea typeface="標楷體"/>
              <a:cs typeface="+mn-cs"/>
            </a:rPr>
            <a:t>油膜厚度</a:t>
          </a:r>
        </a:p>
      </dsp:txBody>
      <dsp:txXfrm>
        <a:off x="1273321" y="1205813"/>
        <a:ext cx="873737" cy="4236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11/10/2019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3268600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a:t>Click to edit Master title style</a:t>
            </a:r>
          </a:p>
        </p:txBody>
      </p:sp>
      <p:sp>
        <p:nvSpPr>
          <p:cNvPr id="3" name="Content Placeholder 2"/>
          <p:cNvSpPr>
            <a:spLocks noGrp="1"/>
          </p:cNvSpPr>
          <p:nvPr>
            <p:ph idx="1"/>
          </p:nvPr>
        </p:nvSpPr>
        <p:spPr>
          <a:xfrm>
            <a:off x="381000" y="733424"/>
            <a:ext cx="8763000" cy="5819775"/>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dirty="0" err="1"/>
              <a:t>Shigley’s</a:t>
            </a:r>
            <a:r>
              <a:rPr lang="en-US" dirty="0"/>
              <a:t> Mechanical Engineering Design</a:t>
            </a:r>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dirty="0" err="1"/>
              <a:t>Shigley’s</a:t>
            </a:r>
            <a:r>
              <a:rPr lang="en-US" dirty="0"/>
              <a:t> Mechanical Engineering Design</a:t>
            </a:r>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err="1"/>
              <a:t>Shigley’s</a:t>
            </a:r>
            <a:r>
              <a:rPr lang="en-US" dirty="0"/>
              <a:t> Mechanical Engineering Design</a:t>
            </a:r>
          </a:p>
        </p:txBody>
      </p: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base">
              <a:spcBef>
                <a:spcPct val="0"/>
              </a:spcBef>
              <a:spcAft>
                <a:spcPct val="0"/>
              </a:spcAft>
              <a:defRPr kumimoji="1">
                <a:latin typeface="Arial" charset="0"/>
                <a:ea typeface="新細明體" charset="-120"/>
              </a:defRPr>
            </a:lvl1pPr>
          </a:lstStyle>
          <a:p>
            <a:pPr>
              <a:defRPr/>
            </a:pPr>
            <a:fld id="{B05D41E9-EDD0-4CB0-B9E2-FCC72004D414}" type="datetimeFigureOut">
              <a:rPr lang="en-US"/>
              <a:pPr>
                <a:defRPr/>
              </a:pPr>
              <a:t>11/10/2019</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kumimoji="1">
                <a:latin typeface="Arial" charset="0"/>
                <a:ea typeface="新細明體" charset="-120"/>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kumimoji="1">
                <a:latin typeface="Arial" panose="020B0604020202020204" pitchFamily="34" charset="0"/>
              </a:defRPr>
            </a:lvl1pPr>
          </a:lstStyle>
          <a:p>
            <a:pPr>
              <a:defRPr/>
            </a:pPr>
            <a:fld id="{A85D1667-4A85-47F8-8FEE-A9FE3389FB37}" type="slidenum">
              <a:rPr lang="en-US" altLang="zh-TW"/>
              <a:pPr>
                <a:defRPr/>
              </a:pPr>
              <a:t>‹#›</a:t>
            </a:fld>
            <a:endParaRPr lang="en-US" altLang="zh-TW"/>
          </a:p>
        </p:txBody>
      </p:sp>
    </p:spTree>
    <p:extLst>
      <p:ext uri="{BB962C8B-B14F-4D97-AF65-F5344CB8AC3E}">
        <p14:creationId xmlns:p14="http://schemas.microsoft.com/office/powerpoint/2010/main" val="22949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base">
              <a:spcBef>
                <a:spcPct val="0"/>
              </a:spcBef>
              <a:spcAft>
                <a:spcPct val="0"/>
              </a:spcAft>
              <a:defRPr kumimoji="1">
                <a:latin typeface="Arial" charset="0"/>
                <a:ea typeface="新細明體" charset="-120"/>
              </a:defRPr>
            </a:lvl1pPr>
          </a:lstStyle>
          <a:p>
            <a:pPr>
              <a:defRPr/>
            </a:pPr>
            <a:fld id="{47595EBC-D5EE-491A-8980-14BB361FD666}" type="datetimeFigureOut">
              <a:rPr lang="en-US"/>
              <a:pPr>
                <a:defRPr/>
              </a:pPr>
              <a:t>11/10/2019</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kumimoji="1">
                <a:latin typeface="Arial" charset="0"/>
                <a:ea typeface="新細明體" charset="-120"/>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kumimoji="1">
                <a:latin typeface="Arial" panose="020B0604020202020204" pitchFamily="34" charset="0"/>
              </a:defRPr>
            </a:lvl1pPr>
          </a:lstStyle>
          <a:p>
            <a:pPr>
              <a:defRPr/>
            </a:pPr>
            <a:fld id="{9D4C5870-CC0A-4D1A-831C-37E37F721668}" type="slidenum">
              <a:rPr lang="en-US" altLang="zh-TW"/>
              <a:pPr>
                <a:defRPr/>
              </a:pPr>
              <a:t>‹#›</a:t>
            </a:fld>
            <a:endParaRPr lang="en-US" altLang="zh-TW"/>
          </a:p>
        </p:txBody>
      </p:sp>
    </p:spTree>
    <p:extLst>
      <p:ext uri="{BB962C8B-B14F-4D97-AF65-F5344CB8AC3E}">
        <p14:creationId xmlns:p14="http://schemas.microsoft.com/office/powerpoint/2010/main" val="22656150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p>
            <a:r>
              <a:rPr kumimoji="0" lang="en-US" dirty="0"/>
              <a:t>Click to edit Master title style</a:t>
            </a:r>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eaLnBrk="1" latinLnBrk="0" hangingPunct="1">
              <a:defRPr kumimoji="0" sz="1000" i="1">
                <a:solidFill>
                  <a:schemeClr val="accent6">
                    <a:lumMod val="60000"/>
                    <a:lumOff val="40000"/>
                  </a:schemeClr>
                </a:solidFill>
                <a:effectLst/>
                <a:latin typeface="+mj-lt"/>
              </a:defRPr>
            </a:lvl1pPr>
            <a:extLst/>
          </a:lstStyle>
          <a:p>
            <a:pPr algn="r"/>
            <a:r>
              <a:rPr lang="en-US" dirty="0" err="1"/>
              <a:t>Shigley’s</a:t>
            </a:r>
            <a:r>
              <a:rPr lang="en-US" dirty="0"/>
              <a:t> Mechanical Engineering Design</a:t>
            </a:r>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 id="2147483735" r:id="rId4"/>
    <p:sldLayoutId id="2147483736" r:id="rId5"/>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xml"/><Relationship Id="rId5" Type="http://schemas.openxmlformats.org/officeDocument/2006/relationships/image" Target="../media/image194.png"/><Relationship Id="rId4" Type="http://schemas.openxmlformats.org/officeDocument/2006/relationships/image" Target="../media/image1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jpeg"/><Relationship Id="rId1" Type="http://schemas.openxmlformats.org/officeDocument/2006/relationships/slideLayout" Target="../slideLayouts/slideLayout1.xml"/><Relationship Id="rId6" Type="http://schemas.openxmlformats.org/officeDocument/2006/relationships/image" Target="../media/image205.png"/><Relationship Id="rId11" Type="http://schemas.openxmlformats.org/officeDocument/2006/relationships/image" Target="../media/image210.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11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xml"/><Relationship Id="rId4" Type="http://schemas.openxmlformats.org/officeDocument/2006/relationships/image" Target="../media/image213.png"/></Relationships>
</file>

<file path=ppt/slides/_rels/slide11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19.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24.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227.jpeg"/></Relationships>
</file>

<file path=ppt/slides/_rels/slide125.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6.emf"/><Relationship Id="rId5" Type="http://schemas.openxmlformats.org/officeDocument/2006/relationships/diagramQuickStyle" Target="../diagrams/quickStyle1.xml"/><Relationship Id="rId10" Type="http://schemas.openxmlformats.org/officeDocument/2006/relationships/image" Target="../media/image25.jpeg"/><Relationship Id="rId4" Type="http://schemas.openxmlformats.org/officeDocument/2006/relationships/diagramLayout" Target="../diagrams/layout1.xml"/><Relationship Id="rId9"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 Id="rId5" Type="http://schemas.openxmlformats.org/officeDocument/2006/relationships/image" Target="../media/image111.jpeg"/><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jpeg"/></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9.png"/><Relationship Id="rId4" Type="http://schemas.openxmlformats.org/officeDocument/2006/relationships/oleObject" Target="file:///F:\JYC_Maxtor\ViperA_FDB\Pressure%20-%20Free%20HS.avi"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jpe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89.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9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9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9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3175" y="-3175"/>
            <a:ext cx="9147175" cy="6861175"/>
          </a:xfrm>
          <a:prstGeom prst="rect">
            <a:avLst/>
          </a:prstGeom>
          <a:noFill/>
        </p:spPr>
      </p:pic>
      <p:sp>
        <p:nvSpPr>
          <p:cNvPr id="55298" name="Rectangle 2"/>
          <p:cNvSpPr>
            <a:spLocks noGrp="1" noChangeArrowheads="1"/>
          </p:cNvSpPr>
          <p:nvPr>
            <p:ph type="body" idx="1"/>
          </p:nvPr>
        </p:nvSpPr>
        <p:spPr>
          <a:xfrm>
            <a:off x="0" y="3733800"/>
            <a:ext cx="3810000" cy="2169825"/>
          </a:xfrm>
        </p:spPr>
        <p:txBody>
          <a:bodyPr wrap="square">
            <a:spAutoFit/>
          </a:bodyPr>
          <a:lstStyle/>
          <a:p>
            <a:pPr algn="ctr">
              <a:buFontTx/>
              <a:buNone/>
            </a:pPr>
            <a:r>
              <a:rPr lang="en-US" b="1" dirty="0">
                <a:solidFill>
                  <a:schemeClr val="bg1"/>
                </a:solidFill>
              </a:rPr>
              <a:t>Chapter 12</a:t>
            </a:r>
          </a:p>
          <a:p>
            <a:pPr algn="ctr">
              <a:buFontTx/>
              <a:buNone/>
            </a:pPr>
            <a:endParaRPr lang="en-US" b="1" dirty="0">
              <a:solidFill>
                <a:schemeClr val="bg1"/>
              </a:solidFill>
            </a:endParaRPr>
          </a:p>
          <a:p>
            <a:pPr marL="1588" indent="-1588" algn="ctr">
              <a:buFontTx/>
              <a:buNone/>
            </a:pPr>
            <a:r>
              <a:rPr lang="en-US" b="1" dirty="0">
                <a:solidFill>
                  <a:schemeClr val="bg1"/>
                </a:solidFill>
              </a:rPr>
              <a:t>Lubrication and </a:t>
            </a:r>
            <a:br>
              <a:rPr lang="en-US" b="1" dirty="0">
                <a:solidFill>
                  <a:schemeClr val="bg1"/>
                </a:solidFill>
              </a:rPr>
            </a:br>
            <a:r>
              <a:rPr lang="en-US" b="1" dirty="0">
                <a:solidFill>
                  <a:schemeClr val="bg1"/>
                </a:solidFill>
              </a:rPr>
              <a:t>Journal Bearings</a:t>
            </a:r>
          </a:p>
          <a:p>
            <a:pPr marL="1588" indent="-1588" algn="ctr">
              <a:buFontTx/>
              <a:buNone/>
            </a:pPr>
            <a:endParaRPr lang="en-US" b="1" dirty="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a:ln>
                  <a:noFill/>
                </a:ln>
                <a:solidFill>
                  <a:schemeClr val="accent6">
                    <a:lumMod val="75000"/>
                  </a:schemeClr>
                </a:solidFill>
                <a:effectLst/>
                <a:uLnTx/>
                <a:uFillTx/>
                <a:latin typeface="+mn-lt"/>
                <a:ea typeface="+mn-ea"/>
                <a:cs typeface="+mn-cs"/>
              </a:rPr>
              <a:t>Lecture Slides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03632"/>
            <a:ext cx="658368" cy="65836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342" y="-1"/>
            <a:ext cx="5083499" cy="6456603"/>
          </a:xfrm>
          <a:prstGeom prst="rect">
            <a:avLst/>
          </a:prstGeom>
        </p:spPr>
      </p:pic>
      <p:sp>
        <p:nvSpPr>
          <p:cNvPr id="9" name="Rectangle 8"/>
          <p:cNvSpPr/>
          <p:nvPr/>
        </p:nvSpPr>
        <p:spPr>
          <a:xfrm>
            <a:off x="0" y="6477000"/>
            <a:ext cx="9144000" cy="369332"/>
          </a:xfrm>
          <a:prstGeom prst="rect">
            <a:avLst/>
          </a:prstGeom>
        </p:spPr>
        <p:txBody>
          <a:bodyPr wrap="square">
            <a:spAutoFit/>
          </a:bodyPr>
          <a:lstStyle/>
          <a:p>
            <a:r>
              <a:rPr lang="en-US" sz="900" b="1" i="1" dirty="0">
                <a:solidFill>
                  <a:schemeClr val="bg1"/>
                </a:solidFill>
              </a:rPr>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solidFill>
                <a:schemeClr val="bg1"/>
              </a:solidFill>
            </a:endParaRPr>
          </a:p>
        </p:txBody>
      </p:sp>
    </p:spTree>
    <p:extLst>
      <p:ext uri="{BB962C8B-B14F-4D97-AF65-F5344CB8AC3E}">
        <p14:creationId xmlns:p14="http://schemas.microsoft.com/office/powerpoint/2010/main" val="200156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xfrm>
            <a:off x="457200" y="692150"/>
            <a:ext cx="8229600" cy="5861050"/>
          </a:xfrm>
        </p:spPr>
        <p:txBody>
          <a:bodyPr/>
          <a:lstStyle/>
          <a:p>
            <a:pPr>
              <a:lnSpc>
                <a:spcPct val="90000"/>
              </a:lnSpc>
            </a:pPr>
            <a:r>
              <a:rPr lang="en-US" altLang="zh-TW" sz="2800"/>
              <a:t>Objective: reduce friction, wear and heating of machine parts </a:t>
            </a:r>
          </a:p>
          <a:p>
            <a:pPr>
              <a:lnSpc>
                <a:spcPct val="90000"/>
              </a:lnSpc>
            </a:pPr>
            <a:r>
              <a:rPr lang="en-US" altLang="zh-TW" sz="2800"/>
              <a:t>Lubricant is an substance which is inserted between moving surfaces.</a:t>
            </a:r>
          </a:p>
          <a:p>
            <a:pPr>
              <a:lnSpc>
                <a:spcPct val="90000"/>
              </a:lnSpc>
            </a:pPr>
            <a:r>
              <a:rPr lang="en-US" altLang="zh-TW" sz="2800"/>
              <a:t>Sleeve bearing (plain bearing) - relative motion is sliding between shaft (journal) and sleeve (bearing)</a:t>
            </a:r>
          </a:p>
          <a:p>
            <a:pPr>
              <a:lnSpc>
                <a:spcPct val="90000"/>
              </a:lnSpc>
            </a:pPr>
            <a:r>
              <a:rPr lang="en-US" altLang="zh-TW" sz="2800"/>
              <a:t>Antifriction bearing (rolling-contact bearing, nonconforming in geometry) - relative motion is rolling.</a:t>
            </a:r>
          </a:p>
          <a:p>
            <a:pPr>
              <a:lnSpc>
                <a:spcPct val="90000"/>
              </a:lnSpc>
            </a:pPr>
            <a:r>
              <a:rPr lang="en-US" altLang="zh-TW" sz="2800"/>
              <a:t>Cam and follower (non-conforming) --sliding and rolling </a:t>
            </a:r>
          </a:p>
          <a:p>
            <a:pPr>
              <a:lnSpc>
                <a:spcPct val="90000"/>
              </a:lnSpc>
            </a:pPr>
            <a:r>
              <a:rPr lang="en-US" altLang="zh-TW" sz="2800"/>
              <a:t>Gear --sliding and rolling</a:t>
            </a:r>
          </a:p>
          <a:p>
            <a:pPr>
              <a:lnSpc>
                <a:spcPct val="90000"/>
              </a:lnSpc>
            </a:pPr>
            <a:r>
              <a:rPr lang="en-US" altLang="zh-TW" sz="2800"/>
              <a:t>Piston —sliding</a:t>
            </a:r>
          </a:p>
        </p:txBody>
      </p:sp>
    </p:spTree>
    <p:extLst>
      <p:ext uri="{BB962C8B-B14F-4D97-AF65-F5344CB8AC3E}">
        <p14:creationId xmlns:p14="http://schemas.microsoft.com/office/powerpoint/2010/main" val="1487617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Range of Unit Loads for Sleeve Bearings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4" descr="bud29281_ta12_05"/>
          <p:cNvPicPr>
            <a:picLocks noChangeAspect="1" noChangeArrowheads="1"/>
          </p:cNvPicPr>
          <p:nvPr/>
        </p:nvPicPr>
        <p:blipFill>
          <a:blip r:embed="rId2" cstate="print"/>
          <a:srcRect l="36735" t="8077"/>
          <a:stretch>
            <a:fillRect/>
          </a:stretch>
        </p:blipFill>
        <p:spPr bwMode="auto">
          <a:xfrm>
            <a:off x="2047356" y="762000"/>
            <a:ext cx="5725044" cy="5867400"/>
          </a:xfrm>
          <a:prstGeom prst="rect">
            <a:avLst/>
          </a:prstGeom>
          <a:noFill/>
        </p:spPr>
      </p:pic>
      <p:sp>
        <p:nvSpPr>
          <p:cNvPr id="6" name="TextBox 5"/>
          <p:cNvSpPr txBox="1"/>
          <p:nvPr/>
        </p:nvSpPr>
        <p:spPr>
          <a:xfrm>
            <a:off x="685800" y="838200"/>
            <a:ext cx="1371600" cy="400110"/>
          </a:xfrm>
          <a:prstGeom prst="rect">
            <a:avLst/>
          </a:prstGeom>
          <a:noFill/>
        </p:spPr>
        <p:txBody>
          <a:bodyPr wrap="square" rtlCol="0">
            <a:spAutoFit/>
          </a:bodyPr>
          <a:lstStyle/>
          <a:p>
            <a:r>
              <a:rPr lang="en-US" sz="2000" dirty="0"/>
              <a:t>Table 12–5</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Characteristics of Bearing Alloys</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ta12_06"/>
          <p:cNvPicPr>
            <a:picLocks noChangeAspect="1" noChangeArrowheads="1"/>
          </p:cNvPicPr>
          <p:nvPr/>
        </p:nvPicPr>
        <p:blipFill>
          <a:blip r:embed="rId2" cstate="print"/>
          <a:srcRect l="26724" t="10083"/>
          <a:stretch>
            <a:fillRect/>
          </a:stretch>
        </p:blipFill>
        <p:spPr bwMode="auto">
          <a:xfrm>
            <a:off x="398178" y="762000"/>
            <a:ext cx="8745822" cy="5562600"/>
          </a:xfrm>
          <a:prstGeom prst="rect">
            <a:avLst/>
          </a:prstGeom>
          <a:noFill/>
        </p:spPr>
      </p:pic>
      <p:sp>
        <p:nvSpPr>
          <p:cNvPr id="5" name="TextBox 4"/>
          <p:cNvSpPr txBox="1"/>
          <p:nvPr/>
        </p:nvSpPr>
        <p:spPr>
          <a:xfrm>
            <a:off x="3962400" y="6324600"/>
            <a:ext cx="1447800" cy="400110"/>
          </a:xfrm>
          <a:prstGeom prst="rect">
            <a:avLst/>
          </a:prstGeom>
          <a:noFill/>
        </p:spPr>
        <p:txBody>
          <a:bodyPr wrap="square" rtlCol="0">
            <a:spAutoFit/>
          </a:bodyPr>
          <a:lstStyle/>
          <a:p>
            <a:r>
              <a:rPr lang="en-US" sz="2000" dirty="0"/>
              <a:t>Table 12–6</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Bearing Types</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32"/>
          <p:cNvPicPr>
            <a:picLocks noChangeAspect="1" noChangeArrowheads="1"/>
          </p:cNvPicPr>
          <p:nvPr/>
        </p:nvPicPr>
        <p:blipFill>
          <a:blip r:embed="rId2" cstate="print"/>
          <a:srcRect t="12333"/>
          <a:stretch>
            <a:fillRect/>
          </a:stretch>
        </p:blipFill>
        <p:spPr bwMode="auto">
          <a:xfrm>
            <a:off x="1371600" y="762000"/>
            <a:ext cx="6553200" cy="2079569"/>
          </a:xfrm>
          <a:prstGeom prst="rect">
            <a:avLst/>
          </a:prstGeom>
          <a:noFill/>
        </p:spPr>
      </p:pic>
      <p:pic>
        <p:nvPicPr>
          <p:cNvPr id="6" name="Picture 3" descr="bud29281_1233"/>
          <p:cNvPicPr>
            <a:picLocks noChangeAspect="1" noChangeArrowheads="1"/>
          </p:cNvPicPr>
          <p:nvPr/>
        </p:nvPicPr>
        <p:blipFill>
          <a:blip r:embed="rId3" cstate="print"/>
          <a:srcRect l="11403" t="8916" r="14035"/>
          <a:stretch>
            <a:fillRect/>
          </a:stretch>
        </p:blipFill>
        <p:spPr bwMode="auto">
          <a:xfrm>
            <a:off x="2057400" y="2971800"/>
            <a:ext cx="5029200" cy="3626448"/>
          </a:xfrm>
          <a:prstGeom prst="rect">
            <a:avLst/>
          </a:prstGeom>
          <a:noFill/>
        </p:spPr>
      </p:pic>
      <p:sp>
        <p:nvSpPr>
          <p:cNvPr id="7" name="TextBox 6"/>
          <p:cNvSpPr txBox="1"/>
          <p:nvPr/>
        </p:nvSpPr>
        <p:spPr>
          <a:xfrm>
            <a:off x="4038600" y="2438400"/>
            <a:ext cx="1295400" cy="400110"/>
          </a:xfrm>
          <a:prstGeom prst="rect">
            <a:avLst/>
          </a:prstGeom>
          <a:noFill/>
        </p:spPr>
        <p:txBody>
          <a:bodyPr wrap="square" rtlCol="0">
            <a:spAutoFit/>
          </a:bodyPr>
          <a:lstStyle/>
          <a:p>
            <a:r>
              <a:rPr lang="en-US" sz="2000" dirty="0"/>
              <a:t>Fig. 12–32</a:t>
            </a:r>
          </a:p>
        </p:txBody>
      </p:sp>
      <p:sp>
        <p:nvSpPr>
          <p:cNvPr id="8" name="TextBox 7"/>
          <p:cNvSpPr txBox="1"/>
          <p:nvPr/>
        </p:nvSpPr>
        <p:spPr>
          <a:xfrm>
            <a:off x="4038600" y="6457890"/>
            <a:ext cx="1295400" cy="400110"/>
          </a:xfrm>
          <a:prstGeom prst="rect">
            <a:avLst/>
          </a:prstGeom>
          <a:noFill/>
        </p:spPr>
        <p:txBody>
          <a:bodyPr wrap="square" rtlCol="0">
            <a:spAutoFit/>
          </a:bodyPr>
          <a:lstStyle/>
          <a:p>
            <a:r>
              <a:rPr lang="en-US" sz="2000" dirty="0"/>
              <a:t>Fig. 12–33</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Groove Patterns</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34"/>
          <p:cNvPicPr>
            <a:picLocks noChangeAspect="1" noChangeArrowheads="1"/>
          </p:cNvPicPr>
          <p:nvPr/>
        </p:nvPicPr>
        <p:blipFill>
          <a:blip r:embed="rId2" cstate="print"/>
          <a:srcRect t="10856"/>
          <a:stretch>
            <a:fillRect/>
          </a:stretch>
        </p:blipFill>
        <p:spPr bwMode="auto">
          <a:xfrm>
            <a:off x="457200" y="990600"/>
            <a:ext cx="8534400" cy="2776538"/>
          </a:xfrm>
          <a:prstGeom prst="rect">
            <a:avLst/>
          </a:prstGeom>
          <a:noFill/>
        </p:spPr>
      </p:pic>
      <p:sp>
        <p:nvSpPr>
          <p:cNvPr id="5" name="TextBox 4"/>
          <p:cNvSpPr txBox="1"/>
          <p:nvPr/>
        </p:nvSpPr>
        <p:spPr>
          <a:xfrm>
            <a:off x="3962400" y="3962400"/>
            <a:ext cx="1295400" cy="400110"/>
          </a:xfrm>
          <a:prstGeom prst="rect">
            <a:avLst/>
          </a:prstGeom>
          <a:noFill/>
        </p:spPr>
        <p:txBody>
          <a:bodyPr wrap="square" rtlCol="0">
            <a:spAutoFit/>
          </a:bodyPr>
          <a:lstStyle/>
          <a:p>
            <a:r>
              <a:rPr lang="en-US" sz="2000" dirty="0"/>
              <a:t>Fig. 12–34</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Thrust Bearings</a:t>
            </a:r>
          </a:p>
        </p:txBody>
      </p:sp>
      <p:sp>
        <p:nvSpPr>
          <p:cNvPr id="3" name="Content Placeholder 2"/>
          <p:cNvSpPr>
            <a:spLocks noGrp="1"/>
          </p:cNvSpPr>
          <p:nvPr>
            <p:ph idx="1"/>
          </p:nvPr>
        </p:nvSpPr>
        <p:spPr/>
        <p:txBody>
          <a:bodyPr/>
          <a:lstStyle/>
          <a:p>
            <a:pPr marL="82296" indent="0">
              <a:buNone/>
            </a:pPr>
            <a:r>
              <a:rPr lang="en-US" dirty="0"/>
              <a:t> </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35"/>
          <p:cNvPicPr>
            <a:picLocks noChangeAspect="1" noChangeArrowheads="1"/>
          </p:cNvPicPr>
          <p:nvPr/>
        </p:nvPicPr>
        <p:blipFill>
          <a:blip r:embed="rId2" cstate="print"/>
          <a:srcRect l="19360" t="5743" r="19143"/>
          <a:stretch>
            <a:fillRect/>
          </a:stretch>
        </p:blipFill>
        <p:spPr bwMode="auto">
          <a:xfrm>
            <a:off x="2438400" y="1752600"/>
            <a:ext cx="4114800" cy="3751968"/>
          </a:xfrm>
          <a:prstGeom prst="rect">
            <a:avLst/>
          </a:prstGeom>
          <a:noFill/>
        </p:spPr>
      </p:pic>
      <p:sp>
        <p:nvSpPr>
          <p:cNvPr id="6" name="TextBox 5"/>
          <p:cNvSpPr txBox="1"/>
          <p:nvPr/>
        </p:nvSpPr>
        <p:spPr>
          <a:xfrm>
            <a:off x="4038600" y="5943600"/>
            <a:ext cx="1295400" cy="400110"/>
          </a:xfrm>
          <a:prstGeom prst="rect">
            <a:avLst/>
          </a:prstGeom>
          <a:noFill/>
        </p:spPr>
        <p:txBody>
          <a:bodyPr wrap="square" rtlCol="0">
            <a:spAutoFit/>
          </a:bodyPr>
          <a:lstStyle/>
          <a:p>
            <a:r>
              <a:rPr lang="en-US" sz="2000" dirty="0"/>
              <a:t>Fig. 12–35</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Pressure Distribution in a Thrust Bearing</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36"/>
          <p:cNvPicPr>
            <a:picLocks noChangeAspect="1" noChangeArrowheads="1"/>
          </p:cNvPicPr>
          <p:nvPr/>
        </p:nvPicPr>
        <p:blipFill>
          <a:blip r:embed="rId2" cstate="print"/>
          <a:srcRect t="11692"/>
          <a:stretch>
            <a:fillRect/>
          </a:stretch>
        </p:blipFill>
        <p:spPr bwMode="auto">
          <a:xfrm>
            <a:off x="533400" y="1066800"/>
            <a:ext cx="8534400" cy="3513138"/>
          </a:xfrm>
          <a:prstGeom prst="rect">
            <a:avLst/>
          </a:prstGeom>
          <a:noFill/>
        </p:spPr>
      </p:pic>
      <p:sp>
        <p:nvSpPr>
          <p:cNvPr id="5" name="TextBox 4"/>
          <p:cNvSpPr txBox="1"/>
          <p:nvPr/>
        </p:nvSpPr>
        <p:spPr>
          <a:xfrm>
            <a:off x="3886200" y="4648200"/>
            <a:ext cx="1295400" cy="400110"/>
          </a:xfrm>
          <a:prstGeom prst="rect">
            <a:avLst/>
          </a:prstGeom>
          <a:noFill/>
        </p:spPr>
        <p:txBody>
          <a:bodyPr wrap="square" rtlCol="0">
            <a:spAutoFit/>
          </a:bodyPr>
          <a:lstStyle/>
          <a:p>
            <a:r>
              <a:rPr lang="en-US" sz="2000" dirty="0"/>
              <a:t>Fig. 12–36</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Flanged Sleeve Bearing</a:t>
            </a:r>
          </a:p>
        </p:txBody>
      </p:sp>
      <p:sp>
        <p:nvSpPr>
          <p:cNvPr id="3" name="Content Placeholder 2"/>
          <p:cNvSpPr>
            <a:spLocks noGrp="1"/>
          </p:cNvSpPr>
          <p:nvPr>
            <p:ph idx="1"/>
          </p:nvPr>
        </p:nvSpPr>
        <p:spPr/>
        <p:txBody>
          <a:bodyPr/>
          <a:lstStyle/>
          <a:p>
            <a:r>
              <a:rPr lang="en-US" dirty="0"/>
              <a:t>Flanged sleeve bearing can take both radial and thrust loads</a:t>
            </a:r>
          </a:p>
          <a:p>
            <a:r>
              <a:rPr lang="en-US" dirty="0"/>
              <a:t>Not hydrodynamically lubricated since clearance space is not wedge-shaped</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37"/>
          <p:cNvPicPr>
            <a:picLocks noChangeAspect="1" noChangeArrowheads="1"/>
          </p:cNvPicPr>
          <p:nvPr/>
        </p:nvPicPr>
        <p:blipFill>
          <a:blip r:embed="rId2" cstate="print"/>
          <a:srcRect l="18750" t="7619" r="16071"/>
          <a:stretch>
            <a:fillRect/>
          </a:stretch>
        </p:blipFill>
        <p:spPr bwMode="auto">
          <a:xfrm>
            <a:off x="2362200" y="2590800"/>
            <a:ext cx="3886200" cy="3133138"/>
          </a:xfrm>
          <a:prstGeom prst="rect">
            <a:avLst/>
          </a:prstGeom>
          <a:noFill/>
        </p:spPr>
      </p:pic>
      <p:sp>
        <p:nvSpPr>
          <p:cNvPr id="6" name="TextBox 5"/>
          <p:cNvSpPr txBox="1"/>
          <p:nvPr/>
        </p:nvSpPr>
        <p:spPr>
          <a:xfrm>
            <a:off x="3733800" y="5791200"/>
            <a:ext cx="1295400" cy="400110"/>
          </a:xfrm>
          <a:prstGeom prst="rect">
            <a:avLst/>
          </a:prstGeom>
          <a:noFill/>
        </p:spPr>
        <p:txBody>
          <a:bodyPr wrap="square" rtlCol="0">
            <a:spAutoFit/>
          </a:bodyPr>
          <a:lstStyle/>
          <a:p>
            <a:r>
              <a:rPr lang="en-US" sz="2000" dirty="0"/>
              <a:t>Fig. 12–37</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Boundary-Lubricated Bearings</a:t>
            </a:r>
          </a:p>
        </p:txBody>
      </p:sp>
      <p:sp>
        <p:nvSpPr>
          <p:cNvPr id="3" name="Content Placeholder 2"/>
          <p:cNvSpPr>
            <a:spLocks noGrp="1"/>
          </p:cNvSpPr>
          <p:nvPr>
            <p:ph idx="1"/>
          </p:nvPr>
        </p:nvSpPr>
        <p:spPr/>
        <p:txBody>
          <a:bodyPr/>
          <a:lstStyle/>
          <a:p>
            <a:r>
              <a:rPr lang="en-US" dirty="0"/>
              <a:t>Relative motion between two surfaces with only a partial lubricant film (not hydrodynamic) is called </a:t>
            </a:r>
            <a:r>
              <a:rPr lang="en-US" i="1" dirty="0"/>
              <a:t>boundary lubrication </a:t>
            </a:r>
            <a:r>
              <a:rPr lang="en-US" dirty="0"/>
              <a:t>or </a:t>
            </a:r>
            <a:r>
              <a:rPr lang="en-US" i="1" dirty="0"/>
              <a:t>thin-film lubrication.</a:t>
            </a:r>
          </a:p>
          <a:p>
            <a:r>
              <a:rPr lang="en-US" dirty="0"/>
              <a:t>Even hydrodynamic lubrication will have times when it is in thin-film mode, such as at startup.</a:t>
            </a:r>
          </a:p>
          <a:p>
            <a:r>
              <a:rPr lang="en-US" dirty="0"/>
              <a:t>Some bearings are boundary lubricated (or dry) at all times.</a:t>
            </a:r>
          </a:p>
          <a:p>
            <a:r>
              <a:rPr lang="en-US" dirty="0"/>
              <a:t>Such bearings are much more limited by load, temperature, and speed.</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89"/>
            <a:ext cx="8305800" cy="830997"/>
          </a:xfrm>
        </p:spPr>
        <p:txBody>
          <a:bodyPr/>
          <a:lstStyle/>
          <a:p>
            <a:r>
              <a:rPr lang="en-US" dirty="0"/>
              <a:t>Limits on Some Materials for Boundary-Lubricated Bearings</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sp>
        <p:nvSpPr>
          <p:cNvPr id="5" name="TextBox 4"/>
          <p:cNvSpPr txBox="1"/>
          <p:nvPr/>
        </p:nvSpPr>
        <p:spPr>
          <a:xfrm>
            <a:off x="3886200" y="6248400"/>
            <a:ext cx="1447800" cy="400110"/>
          </a:xfrm>
          <a:prstGeom prst="rect">
            <a:avLst/>
          </a:prstGeom>
          <a:noFill/>
        </p:spPr>
        <p:txBody>
          <a:bodyPr wrap="square" rtlCol="0">
            <a:spAutoFit/>
          </a:bodyPr>
          <a:lstStyle/>
          <a:p>
            <a:r>
              <a:rPr lang="en-US" sz="2000" dirty="0"/>
              <a:t>Table 12–7</a:t>
            </a:r>
          </a:p>
        </p:txBody>
      </p:sp>
      <p:pic>
        <p:nvPicPr>
          <p:cNvPr id="6" name="Picture 5" descr="TA 12.7.jpg"/>
          <p:cNvPicPr>
            <a:picLocks noChangeAspect="1"/>
          </p:cNvPicPr>
          <p:nvPr/>
        </p:nvPicPr>
        <p:blipFill>
          <a:blip r:embed="rId2" cstate="print"/>
          <a:stretch>
            <a:fillRect/>
          </a:stretch>
        </p:blipFill>
        <p:spPr>
          <a:xfrm>
            <a:off x="609600" y="761999"/>
            <a:ext cx="8229600" cy="5119511"/>
          </a:xfrm>
          <a:prstGeom prst="rect">
            <a:avLst/>
          </a:prstGeom>
        </p:spPr>
      </p:pic>
      <p:pic>
        <p:nvPicPr>
          <p:cNvPr id="7" name="Picture 6" descr="TA 12.7.jpg"/>
          <p:cNvPicPr>
            <a:picLocks noChangeAspect="1"/>
          </p:cNvPicPr>
          <p:nvPr/>
        </p:nvPicPr>
        <p:blipFill>
          <a:blip r:embed="rId3" cstate="print"/>
          <a:stretch>
            <a:fillRect/>
          </a:stretch>
        </p:blipFill>
        <p:spPr>
          <a:xfrm>
            <a:off x="685800" y="5867400"/>
            <a:ext cx="3412548" cy="5334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Sliding Wear</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40962" name="Picture 2"/>
          <p:cNvPicPr>
            <a:picLocks noChangeAspect="1" noChangeArrowheads="1"/>
          </p:cNvPicPr>
          <p:nvPr/>
        </p:nvPicPr>
        <p:blipFill>
          <a:blip r:embed="rId2" cstate="print"/>
          <a:srcRect/>
          <a:stretch>
            <a:fillRect/>
          </a:stretch>
        </p:blipFill>
        <p:spPr bwMode="auto">
          <a:xfrm>
            <a:off x="2819400" y="762000"/>
            <a:ext cx="1876425" cy="419100"/>
          </a:xfrm>
          <a:prstGeom prst="rect">
            <a:avLst/>
          </a:prstGeom>
          <a:noFill/>
          <a:ln w="9525">
            <a:noFill/>
            <a:miter lim="800000"/>
            <a:headEnd/>
            <a:tailEnd/>
          </a:ln>
        </p:spPr>
      </p:pic>
      <p:pic>
        <p:nvPicPr>
          <p:cNvPr id="40963" name="Picture 3"/>
          <p:cNvPicPr>
            <a:picLocks noChangeAspect="1" noChangeArrowheads="1"/>
          </p:cNvPicPr>
          <p:nvPr/>
        </p:nvPicPr>
        <p:blipFill>
          <a:blip r:embed="rId3" cstate="print"/>
          <a:srcRect/>
          <a:stretch>
            <a:fillRect/>
          </a:stretch>
        </p:blipFill>
        <p:spPr bwMode="auto">
          <a:xfrm>
            <a:off x="2743200" y="1219200"/>
            <a:ext cx="1933575" cy="409575"/>
          </a:xfrm>
          <a:prstGeom prst="rect">
            <a:avLst/>
          </a:prstGeom>
          <a:noFill/>
          <a:ln w="9525">
            <a:noFill/>
            <a:miter lim="800000"/>
            <a:headEnd/>
            <a:tailEnd/>
          </a:ln>
        </p:spPr>
      </p:pic>
      <p:pic>
        <p:nvPicPr>
          <p:cNvPr id="40964" name="Picture 4"/>
          <p:cNvPicPr>
            <a:picLocks noChangeAspect="1" noChangeArrowheads="1"/>
          </p:cNvPicPr>
          <p:nvPr/>
        </p:nvPicPr>
        <p:blipFill>
          <a:blip r:embed="rId4" cstate="print"/>
          <a:srcRect/>
          <a:stretch>
            <a:fillRect/>
          </a:stretch>
        </p:blipFill>
        <p:spPr bwMode="auto">
          <a:xfrm>
            <a:off x="2819400" y="1676400"/>
            <a:ext cx="5876925" cy="400050"/>
          </a:xfrm>
          <a:prstGeom prst="rect">
            <a:avLst/>
          </a:prstGeom>
          <a:noFill/>
          <a:ln w="9525">
            <a:noFill/>
            <a:miter lim="800000"/>
            <a:headEnd/>
            <a:tailEnd/>
          </a:ln>
        </p:spPr>
      </p:pic>
      <p:sp>
        <p:nvSpPr>
          <p:cNvPr id="11" name="TextBox 10"/>
          <p:cNvSpPr txBox="1"/>
          <p:nvPr/>
        </p:nvSpPr>
        <p:spPr>
          <a:xfrm>
            <a:off x="3886200" y="6324600"/>
            <a:ext cx="1295400" cy="400110"/>
          </a:xfrm>
          <a:prstGeom prst="rect">
            <a:avLst/>
          </a:prstGeom>
          <a:noFill/>
        </p:spPr>
        <p:txBody>
          <a:bodyPr wrap="square" rtlCol="0">
            <a:spAutoFit/>
          </a:bodyPr>
          <a:lstStyle/>
          <a:p>
            <a:r>
              <a:rPr lang="en-US" sz="2000" dirty="0"/>
              <a:t>Fig. 12–38</a:t>
            </a:r>
          </a:p>
        </p:txBody>
      </p:sp>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887" y="2667000"/>
            <a:ext cx="7486650" cy="3629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457200" y="960438"/>
            <a:ext cx="8229600" cy="5364162"/>
          </a:xfrm>
        </p:spPr>
        <p:txBody>
          <a:bodyPr/>
          <a:lstStyle/>
          <a:p>
            <a:pPr>
              <a:lnSpc>
                <a:spcPct val="90000"/>
              </a:lnSpc>
            </a:pPr>
            <a:r>
              <a:rPr lang="en-US" altLang="zh-TW" sz="2800" dirty="0">
                <a:ea typeface="標楷體" panose="03000509000000000000" pitchFamily="65" charset="-120"/>
              </a:rPr>
              <a:t>Journal bearing: crankshaft and connecting-rod bearing (need lubricated well) of automotive engine, steam turbine. </a:t>
            </a:r>
          </a:p>
          <a:p>
            <a:pPr>
              <a:lnSpc>
                <a:spcPct val="90000"/>
              </a:lnSpc>
            </a:pPr>
            <a:r>
              <a:rPr lang="en-US" altLang="zh-TW" sz="2800" dirty="0">
                <a:ea typeface="標楷體" panose="03000509000000000000" pitchFamily="65" charset="-120"/>
              </a:rPr>
              <a:t>For the service load is light and the service is relatively unimportant, a simple and easily installed bearing is required, used little or no lubrication (nylon bearing , with “built-in” lubricant power-metallurgy bearing )</a:t>
            </a:r>
          </a:p>
          <a:p>
            <a:pPr>
              <a:lnSpc>
                <a:spcPct val="90000"/>
              </a:lnSpc>
            </a:pPr>
            <a:r>
              <a:rPr lang="zh-TW" altLang="en-US" sz="2800" dirty="0">
                <a:ea typeface="標楷體" panose="03000509000000000000" pitchFamily="65" charset="-120"/>
              </a:rPr>
              <a:t>在這種需求下，如用</a:t>
            </a:r>
            <a:r>
              <a:rPr lang="en-US" altLang="zh-TW" sz="2800" dirty="0">
                <a:ea typeface="標楷體" panose="03000509000000000000" pitchFamily="65" charset="-120"/>
              </a:rPr>
              <a:t>antifriction bearing </a:t>
            </a:r>
            <a:r>
              <a:rPr lang="zh-TW" altLang="en-US" sz="2800" dirty="0">
                <a:ea typeface="標楷體" panose="03000509000000000000" pitchFamily="65" charset="-120"/>
              </a:rPr>
              <a:t>並不對，因為</a:t>
            </a:r>
            <a:r>
              <a:rPr lang="en-US" altLang="zh-TW" sz="2800" dirty="0">
                <a:ea typeface="標楷體" panose="03000509000000000000" pitchFamily="65" charset="-120"/>
              </a:rPr>
              <a:t>cost </a:t>
            </a:r>
            <a:r>
              <a:rPr lang="zh-TW" altLang="en-US" sz="2800" dirty="0">
                <a:ea typeface="標楷體" panose="03000509000000000000" pitchFamily="65" charset="-120"/>
              </a:rPr>
              <a:t>高、加工困難或精密度高</a:t>
            </a:r>
          </a:p>
          <a:p>
            <a:pPr>
              <a:lnSpc>
                <a:spcPct val="90000"/>
              </a:lnSpc>
            </a:pPr>
            <a:r>
              <a:rPr lang="zh-TW" altLang="en-US" sz="2800" dirty="0">
                <a:ea typeface="標楷體" panose="03000509000000000000" pitchFamily="65" charset="-120"/>
              </a:rPr>
              <a:t>注意：機械設計至此要用到</a:t>
            </a:r>
            <a:r>
              <a:rPr lang="zh-TW" altLang="en-US" sz="2800" dirty="0">
                <a:highlight>
                  <a:srgbClr val="FFFF00"/>
                </a:highlight>
                <a:ea typeface="標楷體" panose="03000509000000000000" pitchFamily="65" charset="-120"/>
              </a:rPr>
              <a:t>熱流</a:t>
            </a:r>
            <a:r>
              <a:rPr lang="zh-TW" altLang="en-US" sz="2800" dirty="0">
                <a:ea typeface="標楷體" panose="03000509000000000000" pitchFamily="65" charset="-120"/>
              </a:rPr>
              <a:t>，而非只是應力、材力與材料學。</a:t>
            </a:r>
          </a:p>
          <a:p>
            <a:pPr>
              <a:lnSpc>
                <a:spcPct val="90000"/>
              </a:lnSpc>
            </a:pPr>
            <a:endParaRPr lang="en-US" altLang="zh-TW" sz="2800" dirty="0">
              <a:ea typeface="標楷體" panose="03000509000000000000" pitchFamily="65" charset="-120"/>
            </a:endParaRPr>
          </a:p>
        </p:txBody>
      </p:sp>
    </p:spTree>
    <p:extLst>
      <p:ext uri="{BB962C8B-B14F-4D97-AF65-F5344CB8AC3E}">
        <p14:creationId xmlns:p14="http://schemas.microsoft.com/office/powerpoint/2010/main" val="38553912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Wear Factors in U.S. Customary Units</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sp>
        <p:nvSpPr>
          <p:cNvPr id="5" name="TextBox 4"/>
          <p:cNvSpPr txBox="1"/>
          <p:nvPr/>
        </p:nvSpPr>
        <p:spPr>
          <a:xfrm>
            <a:off x="3886200" y="6324600"/>
            <a:ext cx="1447800" cy="400110"/>
          </a:xfrm>
          <a:prstGeom prst="rect">
            <a:avLst/>
          </a:prstGeom>
          <a:noFill/>
        </p:spPr>
        <p:txBody>
          <a:bodyPr wrap="square" rtlCol="0">
            <a:spAutoFit/>
          </a:bodyPr>
          <a:lstStyle/>
          <a:p>
            <a:r>
              <a:rPr lang="en-US" sz="2000" dirty="0"/>
              <a:t>Table 12–8</a:t>
            </a:r>
          </a:p>
        </p:txBody>
      </p:sp>
      <p:pic>
        <p:nvPicPr>
          <p:cNvPr id="6" name="Picture 5" descr="TA 12.8.jpg"/>
          <p:cNvPicPr>
            <a:picLocks noChangeAspect="1"/>
          </p:cNvPicPr>
          <p:nvPr/>
        </p:nvPicPr>
        <p:blipFill>
          <a:blip r:embed="rId2" cstate="print"/>
          <a:stretch>
            <a:fillRect/>
          </a:stretch>
        </p:blipFill>
        <p:spPr>
          <a:xfrm>
            <a:off x="481598" y="761999"/>
            <a:ext cx="8576126" cy="5105401"/>
          </a:xfrm>
          <a:prstGeom prst="rect">
            <a:avLst/>
          </a:prstGeom>
        </p:spPr>
      </p:pic>
      <p:pic>
        <p:nvPicPr>
          <p:cNvPr id="7" name="Picture 6" descr="TA 12.8.jpg"/>
          <p:cNvPicPr>
            <a:picLocks noChangeAspect="1"/>
          </p:cNvPicPr>
          <p:nvPr/>
        </p:nvPicPr>
        <p:blipFill>
          <a:blip r:embed="rId3" cstate="print"/>
          <a:stretch>
            <a:fillRect/>
          </a:stretch>
        </p:blipFill>
        <p:spPr>
          <a:xfrm>
            <a:off x="762000" y="5867400"/>
            <a:ext cx="3971192" cy="3810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Coefficients of Friction</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4" descr="bud29281_ta12_09"/>
          <p:cNvPicPr>
            <a:picLocks noChangeAspect="1" noChangeArrowheads="1"/>
          </p:cNvPicPr>
          <p:nvPr/>
        </p:nvPicPr>
        <p:blipFill>
          <a:blip r:embed="rId2" cstate="print"/>
          <a:srcRect l="37037" t="16454"/>
          <a:stretch>
            <a:fillRect/>
          </a:stretch>
        </p:blipFill>
        <p:spPr bwMode="auto">
          <a:xfrm>
            <a:off x="1066800" y="914400"/>
            <a:ext cx="7726841" cy="4038600"/>
          </a:xfrm>
          <a:prstGeom prst="rect">
            <a:avLst/>
          </a:prstGeom>
          <a:noFill/>
        </p:spPr>
      </p:pic>
      <p:sp>
        <p:nvSpPr>
          <p:cNvPr id="5" name="TextBox 4"/>
          <p:cNvSpPr txBox="1"/>
          <p:nvPr/>
        </p:nvSpPr>
        <p:spPr>
          <a:xfrm>
            <a:off x="3962400" y="4953000"/>
            <a:ext cx="1371600" cy="400110"/>
          </a:xfrm>
          <a:prstGeom prst="rect">
            <a:avLst/>
          </a:prstGeom>
          <a:noFill/>
        </p:spPr>
        <p:txBody>
          <a:bodyPr wrap="square" rtlCol="0">
            <a:spAutoFit/>
          </a:bodyPr>
          <a:lstStyle/>
          <a:p>
            <a:r>
              <a:rPr lang="en-US" sz="2000" dirty="0"/>
              <a:t>Table 12–9</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Wear Equation with Practical Modifying Factors</a:t>
            </a:r>
          </a:p>
        </p:txBody>
      </p:sp>
      <p:sp>
        <p:nvSpPr>
          <p:cNvPr id="3" name="Content Placeholder 2"/>
          <p:cNvSpPr>
            <a:spLocks noGrp="1"/>
          </p:cNvSpPr>
          <p:nvPr>
            <p:ph idx="1"/>
          </p:nvPr>
        </p:nvSpPr>
        <p:spPr/>
        <p:txBody>
          <a:bodyPr/>
          <a:lstStyle/>
          <a:p>
            <a:r>
              <a:rPr lang="en-US" dirty="0"/>
              <a:t>It is useful to include two modifying factors in the linear wear equation</a:t>
            </a:r>
          </a:p>
          <a:p>
            <a:pPr lvl="1"/>
            <a:r>
              <a:rPr lang="en-US" i="1" dirty="0"/>
              <a:t>f</a:t>
            </a:r>
            <a:r>
              <a:rPr lang="en-US" baseline="-25000" dirty="0"/>
              <a:t>1</a:t>
            </a:r>
            <a:r>
              <a:rPr lang="en-US" dirty="0"/>
              <a:t> to account for motion type, load, and speed (Table 12–10)</a:t>
            </a:r>
          </a:p>
          <a:p>
            <a:pPr lvl="1"/>
            <a:r>
              <a:rPr lang="en-US" i="1" dirty="0"/>
              <a:t>f</a:t>
            </a:r>
            <a:r>
              <a:rPr lang="en-US" baseline="-25000" dirty="0"/>
              <a:t>2</a:t>
            </a:r>
            <a:r>
              <a:rPr lang="en-US" dirty="0"/>
              <a:t> to account for temperature and cleanliness conditions (Table 12–11)</a:t>
            </a:r>
            <a:endParaRPr lang="en-US" i="1" dirty="0"/>
          </a:p>
          <a:p>
            <a:pPr lvl="1"/>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1676400" y="3200400"/>
            <a:ext cx="6682154" cy="45720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Motion-Related Factor </a:t>
            </a:r>
            <a:r>
              <a:rPr lang="en-US" i="1" dirty="0"/>
              <a:t>f</a:t>
            </a:r>
            <a:r>
              <a:rPr lang="en-US" baseline="-25000" dirty="0"/>
              <a:t>1</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sp>
        <p:nvSpPr>
          <p:cNvPr id="5" name="TextBox 4"/>
          <p:cNvSpPr txBox="1"/>
          <p:nvPr/>
        </p:nvSpPr>
        <p:spPr>
          <a:xfrm>
            <a:off x="3962400" y="6457890"/>
            <a:ext cx="1524000" cy="400110"/>
          </a:xfrm>
          <a:prstGeom prst="rect">
            <a:avLst/>
          </a:prstGeom>
          <a:noFill/>
        </p:spPr>
        <p:txBody>
          <a:bodyPr wrap="square" rtlCol="0">
            <a:spAutoFit/>
          </a:bodyPr>
          <a:lstStyle/>
          <a:p>
            <a:r>
              <a:rPr lang="en-US" sz="2000" dirty="0"/>
              <a:t>Table 12–10</a:t>
            </a:r>
          </a:p>
        </p:txBody>
      </p:sp>
      <p:pic>
        <p:nvPicPr>
          <p:cNvPr id="6" name="Picture 5" descr="TA 12.10.jpg"/>
          <p:cNvPicPr>
            <a:picLocks noChangeAspect="1"/>
          </p:cNvPicPr>
          <p:nvPr/>
        </p:nvPicPr>
        <p:blipFill>
          <a:blip r:embed="rId2" cstate="print"/>
          <a:stretch>
            <a:fillRect/>
          </a:stretch>
        </p:blipFill>
        <p:spPr>
          <a:xfrm>
            <a:off x="990600" y="762000"/>
            <a:ext cx="7391400" cy="564267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Factor </a:t>
            </a:r>
            <a:r>
              <a:rPr lang="en-US" i="1" dirty="0"/>
              <a:t>f</a:t>
            </a:r>
            <a:r>
              <a:rPr lang="en-US" baseline="-25000" dirty="0"/>
              <a:t>2</a:t>
            </a:r>
            <a:endParaRPr lang="en-US" dirty="0"/>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sp>
        <p:nvSpPr>
          <p:cNvPr id="5" name="TextBox 4"/>
          <p:cNvSpPr txBox="1"/>
          <p:nvPr/>
        </p:nvSpPr>
        <p:spPr>
          <a:xfrm>
            <a:off x="3886200" y="3657600"/>
            <a:ext cx="1524000" cy="400110"/>
          </a:xfrm>
          <a:prstGeom prst="rect">
            <a:avLst/>
          </a:prstGeom>
          <a:noFill/>
        </p:spPr>
        <p:txBody>
          <a:bodyPr wrap="square" rtlCol="0">
            <a:spAutoFit/>
          </a:bodyPr>
          <a:lstStyle/>
          <a:p>
            <a:r>
              <a:rPr lang="en-US" sz="2000" dirty="0"/>
              <a:t>Table 12–11</a:t>
            </a:r>
          </a:p>
        </p:txBody>
      </p:sp>
      <p:pic>
        <p:nvPicPr>
          <p:cNvPr id="6" name="Picture 5" descr="TA 12.11.jpg"/>
          <p:cNvPicPr>
            <a:picLocks noChangeAspect="1"/>
          </p:cNvPicPr>
          <p:nvPr/>
        </p:nvPicPr>
        <p:blipFill>
          <a:blip r:embed="rId2" cstate="print"/>
          <a:stretch>
            <a:fillRect/>
          </a:stretch>
        </p:blipFill>
        <p:spPr>
          <a:xfrm>
            <a:off x="609600" y="762000"/>
            <a:ext cx="8237716" cy="22098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a:t>Pressure Distribution on Boundary-Lubricated Bearing</a:t>
            </a:r>
          </a:p>
        </p:txBody>
      </p:sp>
      <p:sp>
        <p:nvSpPr>
          <p:cNvPr id="3" name="Content Placeholder 2"/>
          <p:cNvSpPr>
            <a:spLocks noGrp="1"/>
          </p:cNvSpPr>
          <p:nvPr>
            <p:ph idx="1"/>
          </p:nvPr>
        </p:nvSpPr>
        <p:spPr>
          <a:xfrm>
            <a:off x="381000" y="733424"/>
            <a:ext cx="5486400" cy="5819775"/>
          </a:xfrm>
        </p:spPr>
        <p:txBody>
          <a:bodyPr/>
          <a:lstStyle/>
          <a:p>
            <a:r>
              <a:rPr lang="en-US" dirty="0"/>
              <a:t>Nominal pressure is</a:t>
            </a:r>
          </a:p>
          <a:p>
            <a:endParaRPr lang="en-US" dirty="0"/>
          </a:p>
          <a:p>
            <a:pPr>
              <a:buNone/>
            </a:pPr>
            <a:r>
              <a:rPr lang="en-US" dirty="0"/>
              <a:t> </a:t>
            </a:r>
          </a:p>
          <a:p>
            <a:r>
              <a:rPr lang="en-US" dirty="0"/>
              <a:t>Pressure distribution is given by</a:t>
            </a:r>
          </a:p>
          <a:p>
            <a:endParaRPr lang="en-US" dirty="0"/>
          </a:p>
          <a:p>
            <a:endParaRPr lang="en-US" dirty="0"/>
          </a:p>
          <a:p>
            <a:r>
              <a:rPr lang="en-US" dirty="0"/>
              <a:t>Vertical component of </a:t>
            </a:r>
            <a:r>
              <a:rPr lang="en-US" i="1" dirty="0"/>
              <a:t>p </a:t>
            </a:r>
            <a:r>
              <a:rPr lang="en-US" i="1" dirty="0" err="1"/>
              <a:t>dA</a:t>
            </a:r>
            <a:r>
              <a:rPr lang="en-US" dirty="0"/>
              <a:t> is</a:t>
            </a:r>
          </a:p>
          <a:p>
            <a:endParaRPr lang="en-US" dirty="0"/>
          </a:p>
          <a:p>
            <a:endParaRPr lang="en-US" dirty="0"/>
          </a:p>
          <a:p>
            <a:r>
              <a:rPr lang="en-US" dirty="0"/>
              <a:t>Integrating gives </a:t>
            </a:r>
            <a:r>
              <a:rPr lang="en-US" i="1" dirty="0"/>
              <a:t>F</a:t>
            </a:r>
            <a:r>
              <a:rPr lang="en-US" dirty="0"/>
              <a:t>,</a:t>
            </a:r>
          </a:p>
          <a:p>
            <a:endParaRPr lang="en-US" dirty="0"/>
          </a:p>
          <a:p>
            <a:endParaRPr lang="en-US" dirty="0"/>
          </a:p>
          <a:p>
            <a:pPr>
              <a:buNone/>
            </a:pP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39"/>
          <p:cNvPicPr>
            <a:picLocks noChangeAspect="1" noChangeArrowheads="1"/>
          </p:cNvPicPr>
          <p:nvPr/>
        </p:nvPicPr>
        <p:blipFill>
          <a:blip r:embed="rId2" cstate="print"/>
          <a:srcRect l="17073" t="5738" r="17073"/>
          <a:stretch>
            <a:fillRect/>
          </a:stretch>
        </p:blipFill>
        <p:spPr bwMode="auto">
          <a:xfrm>
            <a:off x="5762708" y="762000"/>
            <a:ext cx="3381292" cy="4800600"/>
          </a:xfrm>
          <a:prstGeom prst="rect">
            <a:avLst/>
          </a:prstGeom>
          <a:noFill/>
        </p:spPr>
      </p:pic>
      <p:pic>
        <p:nvPicPr>
          <p:cNvPr id="41986" name="Picture 2"/>
          <p:cNvPicPr>
            <a:picLocks noChangeAspect="1" noChangeArrowheads="1"/>
          </p:cNvPicPr>
          <p:nvPr/>
        </p:nvPicPr>
        <p:blipFill>
          <a:blip r:embed="rId3" cstate="print"/>
          <a:srcRect/>
          <a:stretch>
            <a:fillRect/>
          </a:stretch>
        </p:blipFill>
        <p:spPr bwMode="auto">
          <a:xfrm>
            <a:off x="914400" y="2514600"/>
            <a:ext cx="4086225" cy="723900"/>
          </a:xfrm>
          <a:prstGeom prst="rect">
            <a:avLst/>
          </a:prstGeom>
          <a:noFill/>
          <a:ln w="9525">
            <a:noFill/>
            <a:miter lim="800000"/>
            <a:headEnd/>
            <a:tailEnd/>
          </a:ln>
        </p:spPr>
      </p:pic>
      <p:pic>
        <p:nvPicPr>
          <p:cNvPr id="41987" name="Picture 3"/>
          <p:cNvPicPr>
            <a:picLocks noChangeAspect="1" noChangeArrowheads="1"/>
          </p:cNvPicPr>
          <p:nvPr/>
        </p:nvPicPr>
        <p:blipFill>
          <a:blip r:embed="rId4" cstate="print"/>
          <a:srcRect/>
          <a:stretch>
            <a:fillRect/>
          </a:stretch>
        </p:blipFill>
        <p:spPr bwMode="auto">
          <a:xfrm>
            <a:off x="1371600" y="1143000"/>
            <a:ext cx="1219200" cy="771525"/>
          </a:xfrm>
          <a:prstGeom prst="rect">
            <a:avLst/>
          </a:prstGeom>
          <a:noFill/>
          <a:ln w="9525">
            <a:noFill/>
            <a:miter lim="800000"/>
            <a:headEnd/>
            <a:tailEnd/>
          </a:ln>
        </p:spPr>
      </p:pic>
      <p:pic>
        <p:nvPicPr>
          <p:cNvPr id="41988" name="Picture 4"/>
          <p:cNvPicPr>
            <a:picLocks noChangeAspect="1" noChangeArrowheads="1"/>
          </p:cNvPicPr>
          <p:nvPr/>
        </p:nvPicPr>
        <p:blipFill>
          <a:blip r:embed="rId5" cstate="print"/>
          <a:srcRect/>
          <a:stretch>
            <a:fillRect/>
          </a:stretch>
        </p:blipFill>
        <p:spPr bwMode="auto">
          <a:xfrm>
            <a:off x="3505200" y="1447800"/>
            <a:ext cx="1019175" cy="342900"/>
          </a:xfrm>
          <a:prstGeom prst="rect">
            <a:avLst/>
          </a:prstGeom>
          <a:noFill/>
          <a:ln w="9525">
            <a:noFill/>
            <a:miter lim="800000"/>
            <a:headEnd/>
            <a:tailEnd/>
          </a:ln>
        </p:spPr>
      </p:pic>
      <p:pic>
        <p:nvPicPr>
          <p:cNvPr id="41990" name="Picture 6"/>
          <p:cNvPicPr>
            <a:picLocks noChangeAspect="1" noChangeArrowheads="1"/>
          </p:cNvPicPr>
          <p:nvPr/>
        </p:nvPicPr>
        <p:blipFill>
          <a:blip r:embed="rId6" cstate="print"/>
          <a:srcRect/>
          <a:stretch>
            <a:fillRect/>
          </a:stretch>
        </p:blipFill>
        <p:spPr bwMode="auto">
          <a:xfrm>
            <a:off x="990600" y="3886200"/>
            <a:ext cx="4067175" cy="381000"/>
          </a:xfrm>
          <a:prstGeom prst="rect">
            <a:avLst/>
          </a:prstGeom>
          <a:noFill/>
          <a:ln w="9525">
            <a:noFill/>
            <a:miter lim="800000"/>
            <a:headEnd/>
            <a:tailEnd/>
          </a:ln>
        </p:spPr>
      </p:pic>
      <p:pic>
        <p:nvPicPr>
          <p:cNvPr id="41992" name="Picture 8"/>
          <p:cNvPicPr>
            <a:picLocks noChangeAspect="1" noChangeArrowheads="1"/>
          </p:cNvPicPr>
          <p:nvPr/>
        </p:nvPicPr>
        <p:blipFill>
          <a:blip r:embed="rId7" cstate="print"/>
          <a:srcRect/>
          <a:stretch>
            <a:fillRect/>
          </a:stretch>
        </p:blipFill>
        <p:spPr bwMode="auto">
          <a:xfrm>
            <a:off x="2362200" y="4419600"/>
            <a:ext cx="1838325" cy="381000"/>
          </a:xfrm>
          <a:prstGeom prst="rect">
            <a:avLst/>
          </a:prstGeom>
          <a:noFill/>
          <a:ln w="9525">
            <a:noFill/>
            <a:miter lim="800000"/>
            <a:headEnd/>
            <a:tailEnd/>
          </a:ln>
        </p:spPr>
      </p:pic>
      <p:pic>
        <p:nvPicPr>
          <p:cNvPr id="41993" name="Picture 9"/>
          <p:cNvPicPr>
            <a:picLocks noChangeAspect="1" noChangeArrowheads="1"/>
          </p:cNvPicPr>
          <p:nvPr/>
        </p:nvPicPr>
        <p:blipFill>
          <a:blip r:embed="rId8" cstate="print"/>
          <a:srcRect/>
          <a:stretch>
            <a:fillRect/>
          </a:stretch>
        </p:blipFill>
        <p:spPr bwMode="auto">
          <a:xfrm>
            <a:off x="4191000" y="4381500"/>
            <a:ext cx="1104900" cy="352425"/>
          </a:xfrm>
          <a:prstGeom prst="rect">
            <a:avLst/>
          </a:prstGeom>
          <a:noFill/>
          <a:ln w="9525">
            <a:noFill/>
            <a:miter lim="800000"/>
            <a:headEnd/>
            <a:tailEnd/>
          </a:ln>
        </p:spPr>
      </p:pic>
      <p:pic>
        <p:nvPicPr>
          <p:cNvPr id="41994" name="Picture 10"/>
          <p:cNvPicPr>
            <a:picLocks noChangeAspect="1" noChangeArrowheads="1"/>
          </p:cNvPicPr>
          <p:nvPr/>
        </p:nvPicPr>
        <p:blipFill>
          <a:blip r:embed="rId9" cstate="print"/>
          <a:srcRect/>
          <a:stretch>
            <a:fillRect/>
          </a:stretch>
        </p:blipFill>
        <p:spPr bwMode="auto">
          <a:xfrm>
            <a:off x="838200" y="5181600"/>
            <a:ext cx="5695950" cy="809625"/>
          </a:xfrm>
          <a:prstGeom prst="rect">
            <a:avLst/>
          </a:prstGeom>
          <a:noFill/>
          <a:ln w="9525">
            <a:noFill/>
            <a:miter lim="800000"/>
            <a:headEnd/>
            <a:tailEnd/>
          </a:ln>
        </p:spPr>
      </p:pic>
      <p:pic>
        <p:nvPicPr>
          <p:cNvPr id="41996" name="Picture 12"/>
          <p:cNvPicPr>
            <a:picLocks noChangeAspect="1" noChangeArrowheads="1"/>
          </p:cNvPicPr>
          <p:nvPr/>
        </p:nvPicPr>
        <p:blipFill>
          <a:blip r:embed="rId10" cstate="print"/>
          <a:srcRect/>
          <a:stretch>
            <a:fillRect/>
          </a:stretch>
        </p:blipFill>
        <p:spPr bwMode="auto">
          <a:xfrm>
            <a:off x="838200" y="6115050"/>
            <a:ext cx="1866900" cy="742950"/>
          </a:xfrm>
          <a:prstGeom prst="rect">
            <a:avLst/>
          </a:prstGeom>
          <a:noFill/>
          <a:ln w="9525">
            <a:noFill/>
            <a:miter lim="800000"/>
            <a:headEnd/>
            <a:tailEnd/>
          </a:ln>
        </p:spPr>
      </p:pic>
      <p:pic>
        <p:nvPicPr>
          <p:cNvPr id="41997" name="Picture 13"/>
          <p:cNvPicPr>
            <a:picLocks noChangeAspect="1" noChangeArrowheads="1"/>
          </p:cNvPicPr>
          <p:nvPr/>
        </p:nvPicPr>
        <p:blipFill>
          <a:blip r:embed="rId11" cstate="print"/>
          <a:srcRect/>
          <a:stretch>
            <a:fillRect/>
          </a:stretch>
        </p:blipFill>
        <p:spPr bwMode="auto">
          <a:xfrm>
            <a:off x="3657600" y="6248400"/>
            <a:ext cx="1009650" cy="447675"/>
          </a:xfrm>
          <a:prstGeom prst="rect">
            <a:avLst/>
          </a:prstGeom>
          <a:noFill/>
          <a:ln w="9525">
            <a:noFill/>
            <a:miter lim="800000"/>
            <a:headEnd/>
            <a:tailEnd/>
          </a:ln>
        </p:spPr>
      </p:pic>
      <p:sp>
        <p:nvSpPr>
          <p:cNvPr id="19" name="TextBox 18"/>
          <p:cNvSpPr txBox="1"/>
          <p:nvPr/>
        </p:nvSpPr>
        <p:spPr>
          <a:xfrm>
            <a:off x="6934200" y="5638800"/>
            <a:ext cx="1295400" cy="400110"/>
          </a:xfrm>
          <a:prstGeom prst="rect">
            <a:avLst/>
          </a:prstGeom>
          <a:noFill/>
        </p:spPr>
        <p:txBody>
          <a:bodyPr wrap="square" rtlCol="0">
            <a:spAutoFit/>
          </a:bodyPr>
          <a:lstStyle/>
          <a:p>
            <a:r>
              <a:rPr lang="en-US" sz="2000" dirty="0"/>
              <a:t>Fig. 12–39</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Pressure and Velocity</a:t>
            </a:r>
          </a:p>
        </p:txBody>
      </p:sp>
      <p:sp>
        <p:nvSpPr>
          <p:cNvPr id="3" name="Content Placeholder 2"/>
          <p:cNvSpPr>
            <a:spLocks noGrp="1"/>
          </p:cNvSpPr>
          <p:nvPr>
            <p:ph idx="1"/>
          </p:nvPr>
        </p:nvSpPr>
        <p:spPr/>
        <p:txBody>
          <a:bodyPr/>
          <a:lstStyle/>
          <a:p>
            <a:r>
              <a:rPr lang="en-US" dirty="0"/>
              <a:t>Using nominal pressure,</a:t>
            </a:r>
          </a:p>
          <a:p>
            <a:endParaRPr lang="en-US" dirty="0"/>
          </a:p>
          <a:p>
            <a:endParaRPr lang="en-US" dirty="0"/>
          </a:p>
          <a:p>
            <a:r>
              <a:rPr lang="en-US" dirty="0"/>
              <a:t>Velocity in ft/min,</a:t>
            </a:r>
          </a:p>
          <a:p>
            <a:endParaRPr lang="en-US" dirty="0"/>
          </a:p>
          <a:p>
            <a:endParaRPr lang="en-US" dirty="0"/>
          </a:p>
          <a:p>
            <a:r>
              <a:rPr lang="en-US" dirty="0"/>
              <a:t>Gives </a:t>
            </a:r>
            <a:r>
              <a:rPr lang="en-US" i="1" dirty="0"/>
              <a:t>PV</a:t>
            </a:r>
            <a:r>
              <a:rPr lang="en-US" dirty="0"/>
              <a:t> in </a:t>
            </a:r>
            <a:r>
              <a:rPr lang="en-US" dirty="0" err="1"/>
              <a:t>psi·ft</a:t>
            </a:r>
            <a:r>
              <a:rPr lang="en-US" dirty="0"/>
              <a:t>/min</a:t>
            </a:r>
          </a:p>
          <a:p>
            <a:endParaRPr lang="en-US" dirty="0"/>
          </a:p>
          <a:p>
            <a:endParaRPr lang="en-US" dirty="0"/>
          </a:p>
          <a:p>
            <a:r>
              <a:rPr lang="en-US" dirty="0"/>
              <a:t>Note that </a:t>
            </a:r>
            <a:r>
              <a:rPr lang="en-US" i="1" dirty="0"/>
              <a:t>PV</a:t>
            </a:r>
            <a:r>
              <a:rPr lang="en-US" dirty="0"/>
              <a:t> is independent of </a:t>
            </a:r>
            <a:r>
              <a:rPr lang="en-US" i="1" dirty="0"/>
              <a:t>D</a:t>
            </a:r>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3019425" y="1143000"/>
            <a:ext cx="4981575" cy="723900"/>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srcRect/>
          <a:stretch>
            <a:fillRect/>
          </a:stretch>
        </p:blipFill>
        <p:spPr bwMode="auto">
          <a:xfrm>
            <a:off x="2867025" y="2514600"/>
            <a:ext cx="5133975" cy="74295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2057400" y="3886200"/>
            <a:ext cx="5953125" cy="676275"/>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Bushing Wear</a:t>
            </a:r>
          </a:p>
        </p:txBody>
      </p:sp>
      <p:sp>
        <p:nvSpPr>
          <p:cNvPr id="3" name="Content Placeholder 2"/>
          <p:cNvSpPr>
            <a:spLocks noGrp="1"/>
          </p:cNvSpPr>
          <p:nvPr>
            <p:ph idx="1"/>
          </p:nvPr>
        </p:nvSpPr>
        <p:spPr/>
        <p:txBody>
          <a:bodyPr/>
          <a:lstStyle/>
          <a:p>
            <a:r>
              <a:rPr lang="en-US" dirty="0"/>
              <a:t>Combining Eqs. (12–29), (12–31), and (12–27), an expression for bushing wear is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1828800" y="1600200"/>
            <a:ext cx="6696075" cy="666750"/>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Length/Diameter Ratio</a:t>
            </a:r>
          </a:p>
        </p:txBody>
      </p:sp>
      <p:sp>
        <p:nvSpPr>
          <p:cNvPr id="3" name="Content Placeholder 2"/>
          <p:cNvSpPr>
            <a:spLocks noGrp="1"/>
          </p:cNvSpPr>
          <p:nvPr>
            <p:ph idx="1"/>
          </p:nvPr>
        </p:nvSpPr>
        <p:spPr/>
        <p:txBody>
          <a:bodyPr/>
          <a:lstStyle/>
          <a:p>
            <a:r>
              <a:rPr lang="en-US" dirty="0"/>
              <a:t>Recommended design constraints on length/diameter ratio</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2590800" y="1371600"/>
            <a:ext cx="5334000" cy="400050"/>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762000"/>
            <a:ext cx="8247679" cy="5342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12–7</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xfrm>
            <a:off x="381000" y="733425"/>
            <a:ext cx="8763000" cy="5819775"/>
          </a:xfrm>
        </p:spPr>
        <p:txBody>
          <a:bodyPr/>
          <a:lstStyle/>
          <a:p>
            <a:pPr marL="609600" indent="-609600">
              <a:buFontTx/>
              <a:buNone/>
            </a:pPr>
            <a:r>
              <a:rPr lang="en-US" altLang="zh-TW" b="1" dirty="0">
                <a:solidFill>
                  <a:srgbClr val="FF0000"/>
                </a:solidFill>
              </a:rPr>
              <a:t>12-1 Types of lubrication</a:t>
            </a:r>
            <a:r>
              <a:rPr lang="en-US" altLang="zh-TW" dirty="0"/>
              <a:t> </a:t>
            </a:r>
          </a:p>
          <a:p>
            <a:pPr marL="609600" indent="-609600">
              <a:buFontTx/>
              <a:buAutoNum type="arabicPeriod"/>
            </a:pPr>
            <a:r>
              <a:rPr lang="en-US" altLang="zh-TW" dirty="0"/>
              <a:t>hydrodynamic </a:t>
            </a:r>
          </a:p>
          <a:p>
            <a:pPr marL="609600" indent="-609600">
              <a:buFontTx/>
              <a:buAutoNum type="arabicPeriod"/>
            </a:pPr>
            <a:r>
              <a:rPr lang="en-US" altLang="zh-TW" dirty="0"/>
              <a:t>hydrostatic </a:t>
            </a:r>
          </a:p>
          <a:p>
            <a:pPr marL="609600" indent="-609600">
              <a:buFontTx/>
              <a:buAutoNum type="arabicPeriod"/>
            </a:pPr>
            <a:r>
              <a:rPr lang="en-US" altLang="zh-TW" dirty="0" err="1"/>
              <a:t>elastohydrodynamic</a:t>
            </a:r>
            <a:endParaRPr lang="en-US" altLang="zh-TW" dirty="0"/>
          </a:p>
          <a:p>
            <a:pPr marL="609600" indent="-609600">
              <a:buFontTx/>
              <a:buAutoNum type="arabicPeriod"/>
            </a:pPr>
            <a:r>
              <a:rPr lang="en-US" altLang="zh-TW" dirty="0"/>
              <a:t>boundary</a:t>
            </a:r>
          </a:p>
          <a:p>
            <a:pPr marL="609600" indent="-609600">
              <a:buFontTx/>
              <a:buAutoNum type="arabicPeriod"/>
            </a:pPr>
            <a:r>
              <a:rPr lang="en-US" altLang="zh-TW" dirty="0"/>
              <a:t>solid-film</a:t>
            </a:r>
          </a:p>
        </p:txBody>
      </p:sp>
    </p:spTree>
    <p:extLst>
      <p:ext uri="{BB962C8B-B14F-4D97-AF65-F5344CB8AC3E}">
        <p14:creationId xmlns:p14="http://schemas.microsoft.com/office/powerpoint/2010/main" val="32708958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3" y="762000"/>
            <a:ext cx="6657975"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12–7</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sp>
        <p:nvSpPr>
          <p:cNvPr id="9" name="TextBox 8"/>
          <p:cNvSpPr txBox="1"/>
          <p:nvPr/>
        </p:nvSpPr>
        <p:spPr>
          <a:xfrm>
            <a:off x="3810000" y="4953000"/>
            <a:ext cx="1295400" cy="400110"/>
          </a:xfrm>
          <a:prstGeom prst="rect">
            <a:avLst/>
          </a:prstGeom>
          <a:noFill/>
        </p:spPr>
        <p:txBody>
          <a:bodyPr wrap="square" rtlCol="0">
            <a:spAutoFit/>
          </a:bodyPr>
          <a:lstStyle/>
          <a:p>
            <a:r>
              <a:rPr lang="en-US" sz="2000" dirty="0"/>
              <a:t>Fig. 12–40</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838200"/>
            <a:ext cx="8222833" cy="4261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12–7</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sp>
        <p:nvSpPr>
          <p:cNvPr id="7" name="TextBox 6"/>
          <p:cNvSpPr txBox="1"/>
          <p:nvPr/>
        </p:nvSpPr>
        <p:spPr>
          <a:xfrm>
            <a:off x="3886200" y="5257800"/>
            <a:ext cx="1447800" cy="400110"/>
          </a:xfrm>
          <a:prstGeom prst="rect">
            <a:avLst/>
          </a:prstGeom>
          <a:noFill/>
        </p:spPr>
        <p:txBody>
          <a:bodyPr wrap="square" rtlCol="0">
            <a:spAutoFit/>
          </a:bodyPr>
          <a:lstStyle/>
          <a:p>
            <a:r>
              <a:rPr lang="en-US" sz="2000" dirty="0"/>
              <a:t>Table 12–12</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X5 12.7.jpg"/>
          <p:cNvPicPr>
            <a:picLocks noChangeAspect="1"/>
          </p:cNvPicPr>
          <p:nvPr/>
        </p:nvPicPr>
        <p:blipFill>
          <a:blip r:embed="rId2" cstate="print"/>
          <a:stretch>
            <a:fillRect/>
          </a:stretch>
        </p:blipFill>
        <p:spPr>
          <a:xfrm>
            <a:off x="609600" y="938505"/>
            <a:ext cx="8251065" cy="1957095"/>
          </a:xfrm>
          <a:prstGeom prst="rect">
            <a:avLst/>
          </a:prstGeom>
        </p:spPr>
      </p:pic>
      <p:sp>
        <p:nvSpPr>
          <p:cNvPr id="2" name="Title 1"/>
          <p:cNvSpPr>
            <a:spLocks noGrp="1"/>
          </p:cNvSpPr>
          <p:nvPr>
            <p:ph type="title"/>
          </p:nvPr>
        </p:nvSpPr>
        <p:spPr/>
        <p:txBody>
          <a:bodyPr/>
          <a:lstStyle/>
          <a:p>
            <a:r>
              <a:rPr lang="en-US" dirty="0"/>
              <a:t>Example 12–7</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4365" y="2538705"/>
            <a:ext cx="87630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Rise for Boundary-Lubrication</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4800600"/>
            <a:ext cx="58102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850" y="5724525"/>
            <a:ext cx="80581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7475" y="3971925"/>
            <a:ext cx="648652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087" y="1676400"/>
            <a:ext cx="84486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2407006"/>
            <a:ext cx="8477250" cy="1479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3087" y="762000"/>
            <a:ext cx="729615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12–8</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057400"/>
            <a:ext cx="8667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X1 12.8.jpg"/>
          <p:cNvPicPr>
            <a:picLocks noChangeAspect="1"/>
          </p:cNvPicPr>
          <p:nvPr/>
        </p:nvPicPr>
        <p:blipFill>
          <a:blip r:embed="rId3" cstate="print"/>
          <a:stretch>
            <a:fillRect/>
          </a:stretch>
        </p:blipFill>
        <p:spPr>
          <a:xfrm>
            <a:off x="609599" y="762000"/>
            <a:ext cx="8169289" cy="1295400"/>
          </a:xfrm>
          <a:prstGeom prst="rect">
            <a:avLst/>
          </a:prstGeom>
        </p:spPr>
      </p:pic>
      <p:pic>
        <p:nvPicPr>
          <p:cNvPr id="10" name="Picture 9" descr="EX 12.8.jpg"/>
          <p:cNvPicPr>
            <a:picLocks noChangeAspect="1"/>
          </p:cNvPicPr>
          <p:nvPr/>
        </p:nvPicPr>
        <p:blipFill>
          <a:blip r:embed="rId4" cstate="print"/>
          <a:stretch>
            <a:fillRect/>
          </a:stretch>
        </p:blipFill>
        <p:spPr>
          <a:xfrm>
            <a:off x="609600" y="2362200"/>
            <a:ext cx="8153400" cy="1694284"/>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12–8</a:t>
            </a:r>
          </a:p>
        </p:txBody>
      </p:sp>
      <p:pic>
        <p:nvPicPr>
          <p:cNvPr id="5" name="Picture 4" descr="EX2 12.8.jpg"/>
          <p:cNvPicPr>
            <a:picLocks noChangeAspect="1"/>
          </p:cNvPicPr>
          <p:nvPr/>
        </p:nvPicPr>
        <p:blipFill>
          <a:blip r:embed="rId2" cstate="print"/>
          <a:stretch>
            <a:fillRect/>
          </a:stretch>
        </p:blipFill>
        <p:spPr>
          <a:xfrm>
            <a:off x="609600" y="762000"/>
            <a:ext cx="8305800" cy="5202714"/>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12–8</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5" name="Picture 4" descr="EX3 12.8.jpg"/>
          <p:cNvPicPr>
            <a:picLocks noChangeAspect="1"/>
          </p:cNvPicPr>
          <p:nvPr/>
        </p:nvPicPr>
        <p:blipFill>
          <a:blip r:embed="rId2" cstate="print"/>
          <a:stretch>
            <a:fillRect/>
          </a:stretch>
        </p:blipFill>
        <p:spPr>
          <a:xfrm>
            <a:off x="609599" y="762000"/>
            <a:ext cx="8309889" cy="3505200"/>
          </a:xfrm>
          <a:prstGeom prst="rect">
            <a:avLst/>
          </a:prstGeom>
        </p:spPr>
      </p:pic>
      <p:sp>
        <p:nvSpPr>
          <p:cNvPr id="6" name="TextBox 5"/>
          <p:cNvSpPr txBox="1"/>
          <p:nvPr/>
        </p:nvSpPr>
        <p:spPr>
          <a:xfrm>
            <a:off x="3657600" y="4419600"/>
            <a:ext cx="1524000" cy="400110"/>
          </a:xfrm>
          <a:prstGeom prst="rect">
            <a:avLst/>
          </a:prstGeom>
          <a:noFill/>
        </p:spPr>
        <p:txBody>
          <a:bodyPr wrap="square" rtlCol="0">
            <a:spAutoFit/>
          </a:bodyPr>
          <a:lstStyle/>
          <a:p>
            <a:r>
              <a:rPr lang="en-US" sz="2000" dirty="0"/>
              <a:t>Table 12–13</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12–8</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7" name="Picture 6" descr="EX4 12.8.jpg"/>
          <p:cNvPicPr>
            <a:picLocks noChangeAspect="1"/>
          </p:cNvPicPr>
          <p:nvPr/>
        </p:nvPicPr>
        <p:blipFill>
          <a:blip r:embed="rId2" cstate="print"/>
          <a:stretch>
            <a:fillRect/>
          </a:stretch>
        </p:blipFill>
        <p:spPr>
          <a:xfrm>
            <a:off x="609600" y="838200"/>
            <a:ext cx="8229600" cy="4550879"/>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12–8</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EX5 12.8.jpg"/>
          <p:cNvPicPr>
            <a:picLocks noChangeAspect="1"/>
          </p:cNvPicPr>
          <p:nvPr/>
        </p:nvPicPr>
        <p:blipFill>
          <a:blip r:embed="rId2" cstate="print"/>
          <a:stretch>
            <a:fillRect/>
          </a:stretch>
        </p:blipFill>
        <p:spPr>
          <a:xfrm>
            <a:off x="685800" y="762000"/>
            <a:ext cx="8153400" cy="5580378"/>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12–8</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EX 6 12.8.jpg"/>
          <p:cNvPicPr>
            <a:picLocks noChangeAspect="1"/>
          </p:cNvPicPr>
          <p:nvPr/>
        </p:nvPicPr>
        <p:blipFill>
          <a:blip r:embed="rId2" cstate="print"/>
          <a:stretch>
            <a:fillRect/>
          </a:stretch>
        </p:blipFill>
        <p:spPr>
          <a:xfrm>
            <a:off x="609600" y="762000"/>
            <a:ext cx="8229600" cy="1548252"/>
          </a:xfrm>
          <a:prstGeom prst="rect">
            <a:avLst/>
          </a:prstGeom>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219200"/>
            <a:ext cx="87630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304800" y="914400"/>
            <a:ext cx="8353425" cy="5562600"/>
          </a:xfrm>
        </p:spPr>
        <p:txBody>
          <a:bodyPr/>
          <a:lstStyle/>
          <a:p>
            <a:pPr marL="269875" indent="-269875">
              <a:lnSpc>
                <a:spcPct val="90000"/>
              </a:lnSpc>
              <a:buFontTx/>
              <a:buNone/>
            </a:pPr>
            <a:r>
              <a:rPr lang="en-US" altLang="zh-TW" sz="2800"/>
              <a:t>1. hydrodynamic lubrication –</a:t>
            </a:r>
          </a:p>
          <a:p>
            <a:pPr marL="269875" indent="-269875">
              <a:lnSpc>
                <a:spcPct val="90000"/>
              </a:lnSpc>
              <a:buFontTx/>
              <a:buNone/>
            </a:pPr>
            <a:r>
              <a:rPr lang="en-US" altLang="zh-TW" sz="2800"/>
              <a:t>   the load-carrying surfaces of the bearing are separated by a relatively thick film of lubricant, so as to prevent metal to metal contact.</a:t>
            </a:r>
          </a:p>
          <a:p>
            <a:pPr marL="269875" indent="-269875">
              <a:lnSpc>
                <a:spcPct val="90000"/>
              </a:lnSpc>
              <a:buFontTx/>
              <a:buNone/>
            </a:pPr>
            <a:r>
              <a:rPr lang="en-US" altLang="zh-TW" sz="2800"/>
              <a:t>   </a:t>
            </a:r>
            <a:r>
              <a:rPr lang="en-US" altLang="zh-TW" sz="2800">
                <a:solidFill>
                  <a:srgbClr val="FF0000"/>
                </a:solidFill>
              </a:rPr>
              <a:t>The pressure</a:t>
            </a:r>
            <a:r>
              <a:rPr lang="en-US" altLang="zh-TW" sz="2800"/>
              <a:t> created by a sufficiently high velocity separates the surfaces against the load on the bearing.</a:t>
            </a:r>
          </a:p>
          <a:p>
            <a:pPr marL="269875" indent="-269875">
              <a:lnSpc>
                <a:spcPct val="90000"/>
              </a:lnSpc>
              <a:buFontTx/>
              <a:buNone/>
            </a:pPr>
            <a:r>
              <a:rPr lang="en-US" altLang="zh-TW" sz="2800"/>
              <a:t>2. hydrostatic lubrication –</a:t>
            </a:r>
          </a:p>
          <a:p>
            <a:pPr marL="269875" indent="-269875">
              <a:lnSpc>
                <a:spcPct val="90000"/>
              </a:lnSpc>
              <a:buFontTx/>
              <a:buNone/>
            </a:pPr>
            <a:r>
              <a:rPr lang="en-US" altLang="zh-TW" sz="2800"/>
              <a:t>    Introducing lubricant, air or water, into the load-    bearing area at a pressure high enough to separate the surface with relatively thick film of lubricant.</a:t>
            </a:r>
          </a:p>
          <a:p>
            <a:pPr marL="269875" indent="-269875">
              <a:lnSpc>
                <a:spcPct val="90000"/>
              </a:lnSpc>
              <a:buFontTx/>
              <a:buNone/>
            </a:pPr>
            <a:r>
              <a:rPr lang="en-US" altLang="zh-TW" sz="2800"/>
              <a:t>   </a:t>
            </a:r>
            <a:r>
              <a:rPr lang="en-US" altLang="zh-TW" sz="2800">
                <a:solidFill>
                  <a:srgbClr val="FF0000"/>
                </a:solidFill>
              </a:rPr>
              <a:t>Difference</a:t>
            </a:r>
            <a:r>
              <a:rPr lang="en-US" altLang="zh-TW" sz="2800"/>
              <a:t> of hydrostatic from hydrodynamic lubrication, motion of one surface relative to another is not required.</a:t>
            </a:r>
          </a:p>
        </p:txBody>
      </p:sp>
    </p:spTree>
    <p:extLst>
      <p:ext uri="{BB962C8B-B14F-4D97-AF65-F5344CB8AC3E}">
        <p14:creationId xmlns:p14="http://schemas.microsoft.com/office/powerpoint/2010/main" val="4056452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457200" y="762000"/>
            <a:ext cx="8458200" cy="5761038"/>
          </a:xfrm>
        </p:spPr>
        <p:txBody>
          <a:bodyPr/>
          <a:lstStyle/>
          <a:p>
            <a:pPr>
              <a:lnSpc>
                <a:spcPct val="80000"/>
              </a:lnSpc>
              <a:buFontTx/>
              <a:buNone/>
              <a:defRPr/>
            </a:pPr>
            <a:r>
              <a:rPr lang="en-US" altLang="zh-TW" sz="2700" dirty="0"/>
              <a:t>3. </a:t>
            </a:r>
            <a:r>
              <a:rPr lang="en-US" altLang="zh-TW" sz="2700" dirty="0" err="1"/>
              <a:t>Elastolydrodynamic</a:t>
            </a:r>
            <a:r>
              <a:rPr lang="en-US" altLang="zh-TW" sz="2700" dirty="0"/>
              <a:t> lubrication --</a:t>
            </a:r>
          </a:p>
          <a:p>
            <a:pPr marL="990600" indent="-542925">
              <a:lnSpc>
                <a:spcPct val="80000"/>
              </a:lnSpc>
              <a:buFontTx/>
              <a:buNone/>
              <a:defRPr/>
            </a:pPr>
            <a:r>
              <a:rPr lang="en-US" altLang="zh-TW" sz="2700" dirty="0"/>
              <a:t>(1) When the contacting surfaces are non-conforming, e.g. gear teeth , or cam-follower, it is more difficult to form a full-film lubrication, since the non-conforming surfaces tend to expel rather than entrap the fluid.</a:t>
            </a:r>
          </a:p>
          <a:p>
            <a:pPr marL="990600" indent="-542925">
              <a:lnSpc>
                <a:spcPct val="80000"/>
              </a:lnSpc>
              <a:buFontTx/>
              <a:buNone/>
              <a:defRPr/>
            </a:pPr>
            <a:r>
              <a:rPr lang="en-US" altLang="zh-TW" sz="2700" dirty="0"/>
              <a:t>(2) At low speed, boundary lubrication occurs and high wear becomes.</a:t>
            </a:r>
          </a:p>
          <a:p>
            <a:pPr marL="990600" indent="-542925">
              <a:lnSpc>
                <a:spcPct val="80000"/>
              </a:lnSpc>
              <a:buFontTx/>
              <a:buNone/>
              <a:defRPr/>
            </a:pPr>
            <a:r>
              <a:rPr lang="en-US" altLang="zh-TW" sz="2700" dirty="0"/>
              <a:t>(3) The load creates contact patch to provide enough flat surface to allow a full hydrodynamic film to form if the relative sliding velocity is high enough.</a:t>
            </a:r>
          </a:p>
          <a:p>
            <a:pPr marL="990600" indent="-542925">
              <a:lnSpc>
                <a:spcPct val="80000"/>
              </a:lnSpc>
              <a:buFontTx/>
              <a:buNone/>
              <a:defRPr/>
            </a:pPr>
            <a:r>
              <a:rPr lang="en-US" altLang="zh-TW" sz="2700" dirty="0"/>
              <a:t>(4) EHD is depending on the elastic deformation of the surfaces (</a:t>
            </a:r>
            <a:r>
              <a:rPr lang="zh-TW" altLang="en-US" sz="2700" dirty="0"/>
              <a:t>在</a:t>
            </a:r>
            <a:r>
              <a:rPr lang="en-US" altLang="zh-TW" sz="2700" dirty="0"/>
              <a:t>conforming bearing is only 1000psi), high pressure (high viscosity)</a:t>
            </a:r>
          </a:p>
          <a:p>
            <a:pPr marL="990600" indent="-542925">
              <a:lnSpc>
                <a:spcPct val="80000"/>
              </a:lnSpc>
              <a:buFontTx/>
              <a:buNone/>
              <a:defRPr/>
            </a:pPr>
            <a:r>
              <a:rPr lang="en-US" altLang="zh-TW" sz="2700" dirty="0"/>
              <a:t>(5) </a:t>
            </a:r>
            <a:r>
              <a:rPr lang="en-US" altLang="zh-TW" sz="2700" dirty="0" err="1"/>
              <a:t>Hertzian</a:t>
            </a:r>
            <a:r>
              <a:rPr lang="en-US" altLang="zh-TW" sz="2700" dirty="0"/>
              <a:t> theory of contact stress and Hydrodynamic effects of fluid mechanics are used.</a:t>
            </a:r>
          </a:p>
          <a:p>
            <a:pPr marL="447675" indent="0">
              <a:lnSpc>
                <a:spcPct val="80000"/>
              </a:lnSpc>
              <a:buFontTx/>
              <a:buNone/>
              <a:defRPr/>
            </a:pPr>
            <a:endParaRPr lang="en-US" altLang="zh-TW" sz="2700" dirty="0"/>
          </a:p>
          <a:p>
            <a:pPr marL="447675" indent="0">
              <a:lnSpc>
                <a:spcPct val="80000"/>
              </a:lnSpc>
              <a:buFontTx/>
              <a:buNone/>
              <a:defRPr/>
            </a:pPr>
            <a:endParaRPr lang="en-US" altLang="zh-TW" sz="2700" dirty="0"/>
          </a:p>
          <a:p>
            <a:pPr marL="447675" indent="0">
              <a:lnSpc>
                <a:spcPct val="80000"/>
              </a:lnSpc>
              <a:buFontTx/>
              <a:buNone/>
              <a:defRPr/>
            </a:pPr>
            <a:endParaRPr lang="en-US" altLang="zh-TW" sz="2700" dirty="0"/>
          </a:p>
          <a:p>
            <a:pPr marL="447675" indent="0">
              <a:lnSpc>
                <a:spcPct val="80000"/>
              </a:lnSpc>
              <a:buFontTx/>
              <a:buNone/>
              <a:defRPr/>
            </a:pPr>
            <a:endParaRPr lang="en-US" altLang="zh-TW" sz="2700" dirty="0"/>
          </a:p>
          <a:p>
            <a:pPr marL="447675" indent="0">
              <a:lnSpc>
                <a:spcPct val="80000"/>
              </a:lnSpc>
              <a:buFontTx/>
              <a:buNone/>
              <a:defRPr/>
            </a:pPr>
            <a:endParaRPr lang="en-US" altLang="zh-TW" sz="2700" dirty="0"/>
          </a:p>
        </p:txBody>
      </p:sp>
    </p:spTree>
    <p:extLst>
      <p:ext uri="{BB962C8B-B14F-4D97-AF65-F5344CB8AC3E}">
        <p14:creationId xmlns:p14="http://schemas.microsoft.com/office/powerpoint/2010/main" val="3789118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381000" y="733425"/>
            <a:ext cx="8763000" cy="5819775"/>
          </a:xfrm>
        </p:spPr>
        <p:txBody>
          <a:bodyPr/>
          <a:lstStyle/>
          <a:p>
            <a:pPr>
              <a:buFontTx/>
              <a:buNone/>
            </a:pPr>
            <a:r>
              <a:rPr lang="en-US" altLang="zh-TW" sz="2800"/>
              <a:t>4. Boundary lubrication --</a:t>
            </a:r>
          </a:p>
          <a:p>
            <a:pPr>
              <a:buFontTx/>
              <a:buNone/>
            </a:pPr>
            <a:r>
              <a:rPr lang="en-US" altLang="zh-TW" sz="2800"/>
              <a:t>    Insufficient surface area, a drop in the velocity of the moving surface ,…etc, may prevent the build-up of a film thick enough for full-film lubrication.</a:t>
            </a:r>
          </a:p>
          <a:p>
            <a:pPr>
              <a:buFontTx/>
              <a:buNone/>
            </a:pPr>
            <a:r>
              <a:rPr lang="en-US" altLang="zh-TW" sz="2800"/>
              <a:t>    The film thickness is smaller than the combined height of the assertions on the opposing surfaces. Interlocking of the asperities may occur and gross seizure is presented by the coating of lubricant on the surfaces.</a:t>
            </a:r>
          </a:p>
          <a:p>
            <a:pPr>
              <a:buFontTx/>
              <a:buNone/>
            </a:pPr>
            <a:r>
              <a:rPr lang="en-US" altLang="zh-TW" sz="2800"/>
              <a:t>5.solid-film lubrication --</a:t>
            </a:r>
          </a:p>
          <a:p>
            <a:pPr>
              <a:buFontTx/>
              <a:buNone/>
            </a:pPr>
            <a:r>
              <a:rPr lang="en-US" altLang="zh-TW" sz="2800"/>
              <a:t>   At extreme temperatures the ordinary mineral oils are not satisfactory, graphite or molybdenum disulfide composite bearing materials may often be used.</a:t>
            </a:r>
          </a:p>
          <a:p>
            <a:endParaRPr lang="en-US" altLang="zh-TW" sz="2800"/>
          </a:p>
        </p:txBody>
      </p:sp>
    </p:spTree>
    <p:extLst>
      <p:ext uri="{BB962C8B-B14F-4D97-AF65-F5344CB8AC3E}">
        <p14:creationId xmlns:p14="http://schemas.microsoft.com/office/powerpoint/2010/main" val="3798718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381000" y="733425"/>
            <a:ext cx="8763000" cy="5819775"/>
          </a:xfrm>
        </p:spPr>
        <p:txBody>
          <a:bodyPr/>
          <a:lstStyle/>
          <a:p>
            <a:pPr marL="609600" indent="-609600"/>
            <a:r>
              <a:rPr lang="en-US" altLang="zh-TW">
                <a:ea typeface="標楷體" panose="03000509000000000000" pitchFamily="65" charset="-120"/>
              </a:rPr>
              <a:t>Motivations to use hydrostatic bearing (fluid, air</a:t>
            </a:r>
            <a:r>
              <a:rPr lang="en-US" altLang="zh-TW">
                <a:ea typeface="標楷體" panose="03000509000000000000" pitchFamily="65" charset="-120"/>
                <a:sym typeface="Wingdings" panose="05000000000000000000" pitchFamily="2" charset="2"/>
              </a:rPr>
              <a:t></a:t>
            </a:r>
            <a:r>
              <a:rPr lang="en-US" altLang="zh-TW">
                <a:ea typeface="標楷體" panose="03000509000000000000" pitchFamily="65" charset="-120"/>
              </a:rPr>
              <a:t> where to use )</a:t>
            </a:r>
          </a:p>
          <a:p>
            <a:pPr marL="609600" indent="-609600"/>
            <a:r>
              <a:rPr lang="zh-TW" altLang="en-US">
                <a:ea typeface="標楷體" panose="03000509000000000000" pitchFamily="65" charset="-120"/>
              </a:rPr>
              <a:t>使用</a:t>
            </a:r>
            <a:r>
              <a:rPr lang="en-US" altLang="zh-TW">
                <a:ea typeface="標楷體" panose="03000509000000000000" pitchFamily="65" charset="-120"/>
              </a:rPr>
              <a:t>hydrostatic bearing </a:t>
            </a:r>
            <a:r>
              <a:rPr lang="zh-TW" altLang="en-US">
                <a:ea typeface="標楷體" panose="03000509000000000000" pitchFamily="65" charset="-120"/>
              </a:rPr>
              <a:t>之條件為何</a:t>
            </a:r>
            <a:r>
              <a:rPr lang="en-US" altLang="zh-TW">
                <a:ea typeface="標楷體" panose="03000509000000000000" pitchFamily="65" charset="-120"/>
              </a:rPr>
              <a:t>?</a:t>
            </a:r>
          </a:p>
          <a:p>
            <a:pPr marL="609600" indent="-609600"/>
            <a:r>
              <a:rPr lang="en-US" altLang="zh-TW">
                <a:ea typeface="標楷體" panose="03000509000000000000" pitchFamily="65" charset="-120"/>
              </a:rPr>
              <a:t>Assumption and formula (fluid mechanics)</a:t>
            </a:r>
          </a:p>
          <a:p>
            <a:pPr marL="609600" indent="-609600"/>
            <a:r>
              <a:rPr lang="zh-TW" altLang="en-US">
                <a:ea typeface="標楷體" panose="03000509000000000000" pitchFamily="65" charset="-120"/>
              </a:rPr>
              <a:t>如何</a:t>
            </a:r>
            <a:r>
              <a:rPr lang="en-US" altLang="zh-TW">
                <a:ea typeface="標楷體" panose="03000509000000000000" pitchFamily="65" charset="-120"/>
              </a:rPr>
              <a:t>implement, what are the formula?</a:t>
            </a:r>
          </a:p>
          <a:p>
            <a:pPr marL="609600" indent="-609600"/>
            <a:r>
              <a:rPr lang="zh-TW" altLang="en-US">
                <a:ea typeface="標楷體" panose="03000509000000000000" pitchFamily="65" charset="-120"/>
              </a:rPr>
              <a:t>如何做機械設計？</a:t>
            </a:r>
          </a:p>
        </p:txBody>
      </p:sp>
    </p:spTree>
    <p:extLst>
      <p:ext uri="{BB962C8B-B14F-4D97-AF65-F5344CB8AC3E}">
        <p14:creationId xmlns:p14="http://schemas.microsoft.com/office/powerpoint/2010/main" val="2377948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2"/>
          <p:cNvSpPr>
            <a:spLocks noGrp="1"/>
          </p:cNvSpPr>
          <p:nvPr>
            <p:ph type="ftr" sz="quarter" idx="4294967295"/>
          </p:nvPr>
        </p:nvSpPr>
        <p:spPr>
          <a:xfrm>
            <a:off x="6629400" y="6553200"/>
            <a:ext cx="2514600" cy="304800"/>
          </a:xfrm>
          <a:prstGeom prst="rect">
            <a:avLst/>
          </a:prstGeom>
        </p:spPr>
        <p:txBody>
          <a:bodyPr/>
          <a:lstStyle/>
          <a:p>
            <a:pPr>
              <a:defRPr/>
            </a:pPr>
            <a:r>
              <a:rPr lang="en-US"/>
              <a:t>Shigley’s Mechanical Engineering Design</a:t>
            </a:r>
          </a:p>
        </p:txBody>
      </p:sp>
      <p:grpSp>
        <p:nvGrpSpPr>
          <p:cNvPr id="32771" name="群組 3"/>
          <p:cNvGrpSpPr>
            <a:grpSpLocks/>
          </p:cNvGrpSpPr>
          <p:nvPr/>
        </p:nvGrpSpPr>
        <p:grpSpPr bwMode="auto">
          <a:xfrm>
            <a:off x="5580063" y="2565400"/>
            <a:ext cx="2984500" cy="3959225"/>
            <a:chOff x="5076056" y="1556792"/>
            <a:chExt cx="3420343" cy="4896544"/>
          </a:xfrm>
        </p:grpSpPr>
        <p:pic>
          <p:nvPicPr>
            <p:cNvPr id="32779" name="圖片 4" descr="DSC_0052.JPG"/>
            <p:cNvPicPr>
              <a:picLocks noChangeAspect="1"/>
            </p:cNvPicPr>
            <p:nvPr/>
          </p:nvPicPr>
          <p:blipFill>
            <a:blip r:embed="rId2">
              <a:extLst>
                <a:ext uri="{28A0092B-C50C-407E-A947-70E740481C1C}">
                  <a14:useLocalDpi xmlns:a14="http://schemas.microsoft.com/office/drawing/2010/main" val="0"/>
                </a:ext>
              </a:extLst>
            </a:blip>
            <a:srcRect l="3349" b="8176"/>
            <a:stretch>
              <a:fillRect/>
            </a:stretch>
          </p:blipFill>
          <p:spPr bwMode="auto">
            <a:xfrm>
              <a:off x="5076056" y="1556792"/>
              <a:ext cx="3420343"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直線圖說文字 1 (無框線) 5"/>
            <p:cNvSpPr/>
            <p:nvPr/>
          </p:nvSpPr>
          <p:spPr bwMode="auto">
            <a:xfrm>
              <a:off x="5076056" y="2493301"/>
              <a:ext cx="915123" cy="321986"/>
            </a:xfrm>
            <a:prstGeom prst="callout1">
              <a:avLst>
                <a:gd name="adj1" fmla="val 22873"/>
                <a:gd name="adj2" fmla="val 105047"/>
                <a:gd name="adj3" fmla="val 319471"/>
                <a:gd name="adj4" fmla="val 173486"/>
              </a:avLst>
            </a:prstGeom>
            <a:solidFill>
              <a:srgbClr val="0070C0"/>
            </a:solidFill>
            <a:ln w="28575" cap="sq" cmpd="sng" algn="ctr">
              <a:solidFill>
                <a:sysClr val="windowText" lastClr="000000"/>
              </a:solidFill>
              <a:prstDash val="solid"/>
              <a:round/>
              <a:headEnd type="none" w="sm" len="sm"/>
              <a:tailEnd type="none" w="sm" len="sm"/>
            </a:ln>
            <a:effectLst/>
          </p:spPr>
          <p:txBody>
            <a:bodyPr>
              <a:normAutofit fontScale="77500" lnSpcReduction="20000"/>
            </a:bodyPr>
            <a:lstStyle/>
            <a:p>
              <a:pPr>
                <a:defRPr/>
              </a:pPr>
              <a:r>
                <a:rPr kumimoji="0" lang="zh-TW" altLang="en-US" sz="1600" kern="0" dirty="0">
                  <a:solidFill>
                    <a:sysClr val="windowText" lastClr="000000"/>
                  </a:solidFill>
                  <a:ea typeface="+mn-ea"/>
                </a:rPr>
                <a:t>荷重元</a:t>
              </a:r>
              <a:endParaRPr lang="zh-TW" altLang="en-US" sz="1600" kern="0" dirty="0">
                <a:solidFill>
                  <a:sysClr val="windowText" lastClr="000000"/>
                </a:solidFill>
                <a:latin typeface="Times New Roman" charset="0"/>
                <a:ea typeface="標楷體" pitchFamily="65" charset="-120"/>
              </a:endParaRPr>
            </a:p>
          </p:txBody>
        </p:sp>
        <p:sp>
          <p:nvSpPr>
            <p:cNvPr id="7" name="直線圖說文字 1 (無框線) 6"/>
            <p:cNvSpPr/>
            <p:nvPr/>
          </p:nvSpPr>
          <p:spPr bwMode="auto">
            <a:xfrm>
              <a:off x="5076056" y="5473635"/>
              <a:ext cx="915123" cy="321986"/>
            </a:xfrm>
            <a:prstGeom prst="callout1">
              <a:avLst>
                <a:gd name="adj1" fmla="val 22873"/>
                <a:gd name="adj2" fmla="val 105047"/>
                <a:gd name="adj3" fmla="val -265062"/>
                <a:gd name="adj4" fmla="val 185114"/>
              </a:avLst>
            </a:prstGeom>
            <a:solidFill>
              <a:srgbClr val="0070C0"/>
            </a:solidFill>
            <a:ln w="28575" cap="sq" cmpd="sng" algn="ctr">
              <a:solidFill>
                <a:sysClr val="windowText" lastClr="000000"/>
              </a:solidFill>
              <a:prstDash val="solid"/>
              <a:round/>
              <a:headEnd type="none" w="sm" len="sm"/>
              <a:tailEnd type="none" w="sm" len="sm"/>
            </a:ln>
            <a:effectLst/>
          </p:spPr>
          <p:txBody>
            <a:bodyPr>
              <a:normAutofit fontScale="77500" lnSpcReduction="20000"/>
            </a:bodyPr>
            <a:lstStyle/>
            <a:p>
              <a:pPr>
                <a:defRPr/>
              </a:pPr>
              <a:r>
                <a:rPr lang="zh-TW" altLang="en-US" sz="1600" kern="0" dirty="0">
                  <a:solidFill>
                    <a:sysClr val="windowText" lastClr="000000"/>
                  </a:solidFill>
                  <a:latin typeface="Times New Roman" charset="0"/>
                  <a:ea typeface="標楷體" pitchFamily="65" charset="-120"/>
                </a:rPr>
                <a:t>千分表</a:t>
              </a:r>
            </a:p>
          </p:txBody>
        </p:sp>
        <p:sp>
          <p:nvSpPr>
            <p:cNvPr id="8" name="直線圖說文字 1 (無框線) 7"/>
            <p:cNvSpPr/>
            <p:nvPr/>
          </p:nvSpPr>
          <p:spPr bwMode="auto">
            <a:xfrm>
              <a:off x="7344762" y="2438328"/>
              <a:ext cx="913304" cy="321986"/>
            </a:xfrm>
            <a:prstGeom prst="callout1">
              <a:avLst>
                <a:gd name="adj1" fmla="val 105558"/>
                <a:gd name="adj2" fmla="val 54073"/>
                <a:gd name="adj3" fmla="val 299394"/>
                <a:gd name="adj4" fmla="val -1844"/>
              </a:avLst>
            </a:prstGeom>
            <a:solidFill>
              <a:srgbClr val="0070C0"/>
            </a:solidFill>
            <a:ln w="28575" cap="sq" cmpd="sng" algn="ctr">
              <a:solidFill>
                <a:sysClr val="windowText" lastClr="000000"/>
              </a:solidFill>
              <a:prstDash val="solid"/>
              <a:round/>
              <a:headEnd type="none" w="sm" len="sm"/>
              <a:tailEnd type="none" w="sm" len="sm"/>
            </a:ln>
            <a:effectLst/>
          </p:spPr>
          <p:txBody>
            <a:bodyPr>
              <a:normAutofit fontScale="77500" lnSpcReduction="20000"/>
            </a:bodyPr>
            <a:lstStyle/>
            <a:p>
              <a:pPr>
                <a:defRPr/>
              </a:pPr>
              <a:r>
                <a:rPr lang="zh-TW" altLang="en-US" sz="1600" kern="0" dirty="0">
                  <a:solidFill>
                    <a:sysClr val="windowText" lastClr="000000"/>
                  </a:solidFill>
                  <a:latin typeface="Times New Roman" charset="0"/>
                  <a:ea typeface="標楷體" pitchFamily="65" charset="-120"/>
                </a:rPr>
                <a:t>壓力表</a:t>
              </a:r>
            </a:p>
          </p:txBody>
        </p:sp>
      </p:grpSp>
      <p:sp>
        <p:nvSpPr>
          <p:cNvPr id="32772" name="內容版面配置區 1"/>
          <p:cNvSpPr txBox="1">
            <a:spLocks/>
          </p:cNvSpPr>
          <p:nvPr/>
        </p:nvSpPr>
        <p:spPr bwMode="auto">
          <a:xfrm>
            <a:off x="395288" y="1557338"/>
            <a:ext cx="4546600" cy="478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eaLnBrk="1" hangingPunct="1">
              <a:spcBef>
                <a:spcPct val="20000"/>
              </a:spcBef>
              <a:buClrTx/>
              <a:buSzTx/>
              <a:buFont typeface="Wingdings" panose="05000000000000000000" pitchFamily="2" charset="2"/>
              <a:buChar char="l"/>
            </a:pPr>
            <a:r>
              <a:rPr kumimoji="0" lang="zh-TW" altLang="en-US" sz="2000" b="1" dirty="0">
                <a:solidFill>
                  <a:srgbClr val="000000"/>
                </a:solidFill>
                <a:latin typeface="標楷體" panose="03000509000000000000" pitchFamily="65" charset="-120"/>
                <a:ea typeface="標楷體" panose="03000509000000000000" pitchFamily="65" charset="-120"/>
              </a:rPr>
              <a:t>實驗目的</a:t>
            </a:r>
            <a:endParaRPr kumimoji="0" lang="en-US" altLang="zh-TW" sz="2000" b="1" dirty="0">
              <a:solidFill>
                <a:srgbClr val="000000"/>
              </a:solidFill>
              <a:latin typeface="標楷體" panose="03000509000000000000" pitchFamily="65" charset="-120"/>
              <a:ea typeface="標楷體" panose="03000509000000000000" pitchFamily="65" charset="-120"/>
            </a:endParaRPr>
          </a:p>
          <a:p>
            <a:pPr lvl="1" eaLnBrk="1" hangingPunct="1">
              <a:spcBef>
                <a:spcPct val="20000"/>
              </a:spcBef>
              <a:buClrTx/>
              <a:buFont typeface="Arial" panose="020B0604020202020204" pitchFamily="34" charset="0"/>
              <a:buChar char="–"/>
            </a:pPr>
            <a:r>
              <a:rPr kumimoji="0" lang="zh-TW" altLang="en-US" sz="1800" dirty="0">
                <a:solidFill>
                  <a:srgbClr val="000000"/>
                </a:solidFill>
                <a:latin typeface="標楷體" panose="03000509000000000000" pitchFamily="65" charset="-120"/>
                <a:ea typeface="標楷體" panose="03000509000000000000" pitchFamily="65" charset="-120"/>
              </a:rPr>
              <a:t>測量</a:t>
            </a:r>
            <a:r>
              <a:rPr kumimoji="0" lang="zh-TW" altLang="zh-TW" sz="1800" dirty="0">
                <a:solidFill>
                  <a:srgbClr val="000000"/>
                </a:solidFill>
                <a:latin typeface="標楷體" panose="03000509000000000000" pitchFamily="65" charset="-120"/>
                <a:ea typeface="標楷體" panose="03000509000000000000" pitchFamily="65" charset="-120"/>
              </a:rPr>
              <a:t>軸承搭配不同節流方式的承載力及剛性表現</a:t>
            </a:r>
            <a:r>
              <a:rPr kumimoji="0" lang="zh-TW" altLang="en-US" sz="1800" dirty="0">
                <a:solidFill>
                  <a:srgbClr val="000000"/>
                </a:solidFill>
                <a:latin typeface="標楷體" panose="03000509000000000000" pitchFamily="65" charset="-120"/>
                <a:ea typeface="標楷體" panose="03000509000000000000" pitchFamily="65" charset="-120"/>
              </a:rPr>
              <a:t>，以及節流系統各參數鑑定。</a:t>
            </a:r>
            <a:endParaRPr kumimoji="0" lang="en-US" altLang="zh-TW" sz="1800" dirty="0">
              <a:solidFill>
                <a:srgbClr val="000000"/>
              </a:solidFill>
              <a:latin typeface="標楷體" panose="03000509000000000000" pitchFamily="65" charset="-120"/>
              <a:ea typeface="標楷體" panose="03000509000000000000" pitchFamily="65" charset="-120"/>
            </a:endParaRPr>
          </a:p>
          <a:p>
            <a:pPr lvl="1" eaLnBrk="1" hangingPunct="1">
              <a:spcBef>
                <a:spcPct val="20000"/>
              </a:spcBef>
              <a:buClrTx/>
              <a:buFont typeface="Arial" panose="020B0604020202020204" pitchFamily="34" charset="0"/>
              <a:buChar char="–"/>
            </a:pPr>
            <a:endParaRPr kumimoji="0" lang="en-US" altLang="zh-TW" sz="1800" dirty="0">
              <a:solidFill>
                <a:srgbClr val="000000"/>
              </a:solidFill>
              <a:ea typeface="標楷體" panose="03000509000000000000" pitchFamily="65" charset="-120"/>
              <a:cs typeface="Times New Roman" panose="02020603050405020304" pitchFamily="18" charset="0"/>
            </a:endParaRPr>
          </a:p>
          <a:p>
            <a:pPr lvl="1" eaLnBrk="1" hangingPunct="1">
              <a:spcBef>
                <a:spcPct val="20000"/>
              </a:spcBef>
              <a:buClrTx/>
              <a:buFont typeface="Arial" panose="020B0604020202020204" pitchFamily="34" charset="0"/>
              <a:buChar char="–"/>
            </a:pPr>
            <a:endParaRPr kumimoji="0" lang="en-US" altLang="zh-TW" sz="1800" dirty="0">
              <a:solidFill>
                <a:srgbClr val="000000"/>
              </a:solidFill>
              <a:latin typeface="標楷體" panose="03000509000000000000" pitchFamily="65" charset="-120"/>
              <a:ea typeface="標楷體" panose="03000509000000000000" pitchFamily="65" charset="-120"/>
            </a:endParaRPr>
          </a:p>
          <a:p>
            <a:pPr lvl="1" eaLnBrk="1" hangingPunct="1">
              <a:spcBef>
                <a:spcPct val="20000"/>
              </a:spcBef>
              <a:buClrTx/>
              <a:buFont typeface="Arial" panose="020B0604020202020204" pitchFamily="34" charset="0"/>
              <a:buChar char="–"/>
            </a:pPr>
            <a:endParaRPr kumimoji="0" lang="en-US" altLang="zh-TW" sz="1800" dirty="0">
              <a:solidFill>
                <a:srgbClr val="000000"/>
              </a:solidFill>
              <a:ea typeface="標楷體" panose="03000509000000000000" pitchFamily="65" charset="-120"/>
            </a:endParaRPr>
          </a:p>
          <a:p>
            <a:pPr lvl="1" eaLnBrk="1" hangingPunct="1">
              <a:spcBef>
                <a:spcPct val="20000"/>
              </a:spcBef>
              <a:buClrTx/>
              <a:buFont typeface="Arial" panose="020B0604020202020204" pitchFamily="34" charset="0"/>
              <a:buChar char="–"/>
            </a:pPr>
            <a:endParaRPr kumimoji="0" lang="en-US" altLang="zh-TW" dirty="0">
              <a:solidFill>
                <a:srgbClr val="000000"/>
              </a:solidFill>
              <a:ea typeface="標楷體" panose="03000509000000000000" pitchFamily="65" charset="-120"/>
            </a:endParaRPr>
          </a:p>
          <a:p>
            <a:pPr eaLnBrk="1" hangingPunct="1">
              <a:spcBef>
                <a:spcPct val="20000"/>
              </a:spcBef>
              <a:buClrTx/>
              <a:buSzTx/>
              <a:buFont typeface="Wingdings" panose="05000000000000000000" pitchFamily="2" charset="2"/>
              <a:buChar char="l"/>
            </a:pPr>
            <a:r>
              <a:rPr kumimoji="0" lang="zh-TW" altLang="en-US" sz="2000" b="1" dirty="0">
                <a:solidFill>
                  <a:srgbClr val="000000"/>
                </a:solidFill>
                <a:ea typeface="標楷體" panose="03000509000000000000" pitchFamily="65" charset="-120"/>
              </a:rPr>
              <a:t>實驗架設</a:t>
            </a:r>
            <a:endParaRPr kumimoji="0" lang="en-US" altLang="zh-TW" sz="2000" b="1" dirty="0">
              <a:solidFill>
                <a:srgbClr val="000000"/>
              </a:solidFill>
              <a:ea typeface="標楷體" panose="03000509000000000000" pitchFamily="65" charset="-120"/>
            </a:endParaRPr>
          </a:p>
          <a:p>
            <a:pPr lvl="1" eaLnBrk="1" hangingPunct="1">
              <a:spcBef>
                <a:spcPct val="20000"/>
              </a:spcBef>
              <a:buClrTx/>
              <a:buFont typeface="Arial" panose="020B0604020202020204" pitchFamily="34" charset="0"/>
              <a:buChar char="–"/>
            </a:pPr>
            <a:r>
              <a:rPr kumimoji="0" lang="zh-TW" altLang="zh-TW" sz="1800" dirty="0">
                <a:solidFill>
                  <a:srgbClr val="000000"/>
                </a:solidFill>
                <a:latin typeface="標楷體" panose="03000509000000000000" pitchFamily="65" charset="-120"/>
                <a:ea typeface="標楷體" panose="03000509000000000000" pitchFamily="65" charset="-120"/>
              </a:rPr>
              <a:t>架設一受</a:t>
            </a:r>
            <a:r>
              <a:rPr kumimoji="0" lang="zh-TW" altLang="en-US" sz="1800" dirty="0">
                <a:solidFill>
                  <a:srgbClr val="000000"/>
                </a:solidFill>
                <a:latin typeface="標楷體" panose="03000509000000000000" pitchFamily="65" charset="-120"/>
                <a:ea typeface="標楷體" panose="03000509000000000000" pitchFamily="65" charset="-120"/>
              </a:rPr>
              <a:t>負</a:t>
            </a:r>
            <a:r>
              <a:rPr kumimoji="0" lang="zh-TW" altLang="zh-TW" sz="1800" dirty="0">
                <a:solidFill>
                  <a:srgbClr val="000000"/>
                </a:solidFill>
                <a:latin typeface="標楷體" panose="03000509000000000000" pitchFamily="65" charset="-120"/>
                <a:ea typeface="標楷體" panose="03000509000000000000" pitchFamily="65" charset="-120"/>
              </a:rPr>
              <a:t>載之液靜壓線性平台</a:t>
            </a:r>
            <a:r>
              <a:rPr kumimoji="0" lang="zh-TW" altLang="en-US" sz="1800" dirty="0">
                <a:solidFill>
                  <a:srgbClr val="000000"/>
                </a:solidFill>
                <a:latin typeface="標楷體" panose="03000509000000000000" pitchFamily="65" charset="-120"/>
                <a:ea typeface="標楷體" panose="03000509000000000000" pitchFamily="65" charset="-120"/>
              </a:rPr>
              <a:t>，測試其上方液靜壓油墊上方不同大小負載，</a:t>
            </a:r>
            <a:r>
              <a:rPr kumimoji="0" lang="zh-TW" altLang="zh-TW" sz="1800" dirty="0">
                <a:solidFill>
                  <a:srgbClr val="000000"/>
                </a:solidFill>
                <a:latin typeface="標楷體" panose="03000509000000000000" pitchFamily="65" charset="-120"/>
                <a:ea typeface="標楷體" panose="03000509000000000000" pitchFamily="65" charset="-120"/>
              </a:rPr>
              <a:t>量測並觀察承載力、油膜厚度改變量及油腔壓力間之關係，以得到液靜壓</a:t>
            </a:r>
            <a:endParaRPr kumimoji="0" lang="zh-TW" altLang="en-US" sz="1800" dirty="0">
              <a:solidFill>
                <a:srgbClr val="000000"/>
              </a:solidFill>
              <a:ea typeface="標楷體" panose="03000509000000000000" pitchFamily="65" charset="-120"/>
            </a:endParaRPr>
          </a:p>
        </p:txBody>
      </p:sp>
      <p:graphicFrame>
        <p:nvGraphicFramePr>
          <p:cNvPr id="11" name="資料庫圖表 10"/>
          <p:cNvGraphicFramePr/>
          <p:nvPr/>
        </p:nvGraphicFramePr>
        <p:xfrm>
          <a:off x="1187624" y="2780928"/>
          <a:ext cx="2160240" cy="180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774" name="圖片 11" descr="DSC_0006.JPG"/>
          <p:cNvPicPr>
            <a:picLocks noChangeAspect="1"/>
          </p:cNvPicPr>
          <p:nvPr/>
        </p:nvPicPr>
        <p:blipFill>
          <a:blip r:embed="rId8">
            <a:extLst>
              <a:ext uri="{28A0092B-C50C-407E-A947-70E740481C1C}">
                <a14:useLocalDpi xmlns:a14="http://schemas.microsoft.com/office/drawing/2010/main" val="0"/>
              </a:ext>
            </a:extLst>
          </a:blip>
          <a:srcRect l="29048" t="12489" r="25751"/>
          <a:stretch>
            <a:fillRect/>
          </a:stretch>
        </p:blipFill>
        <p:spPr bwMode="auto">
          <a:xfrm>
            <a:off x="4787900" y="908050"/>
            <a:ext cx="11303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圖片 12" descr="DSC_0048 (2).JPG"/>
          <p:cNvPicPr>
            <a:picLocks noChangeAspect="1" noChangeArrowheads="1"/>
          </p:cNvPicPr>
          <p:nvPr/>
        </p:nvPicPr>
        <p:blipFill>
          <a:blip r:embed="rId9">
            <a:extLst>
              <a:ext uri="{28A0092B-C50C-407E-A947-70E740481C1C}">
                <a14:useLocalDpi xmlns:a14="http://schemas.microsoft.com/office/drawing/2010/main" val="0"/>
              </a:ext>
            </a:extLst>
          </a:blip>
          <a:srcRect l="21165" t="9537" r="18124"/>
          <a:stretch>
            <a:fillRect/>
          </a:stretch>
        </p:blipFill>
        <p:spPr bwMode="auto">
          <a:xfrm>
            <a:off x="7561263" y="908050"/>
            <a:ext cx="16192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圖片 13" descr="DSC_0042 (2).JPG"/>
          <p:cNvPicPr>
            <a:picLocks noChangeAspect="1" noChangeArrowheads="1"/>
          </p:cNvPicPr>
          <p:nvPr/>
        </p:nvPicPr>
        <p:blipFill>
          <a:blip r:embed="rId10">
            <a:extLst>
              <a:ext uri="{28A0092B-C50C-407E-A947-70E740481C1C}">
                <a14:useLocalDpi xmlns:a14="http://schemas.microsoft.com/office/drawing/2010/main" val="0"/>
              </a:ext>
            </a:extLst>
          </a:blip>
          <a:srcRect l="15323" r="14706"/>
          <a:stretch>
            <a:fillRect/>
          </a:stretch>
        </p:blipFill>
        <p:spPr bwMode="auto">
          <a:xfrm>
            <a:off x="6011863" y="908050"/>
            <a:ext cx="147637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圖片 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92500" y="2997200"/>
            <a:ext cx="187166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778" name="直線單箭頭接點 15"/>
          <p:cNvCxnSpPr>
            <a:cxnSpLocks noChangeShapeType="1"/>
          </p:cNvCxnSpPr>
          <p:nvPr/>
        </p:nvCxnSpPr>
        <p:spPr bwMode="auto">
          <a:xfrm>
            <a:off x="5003800" y="4221163"/>
            <a:ext cx="2160588" cy="287337"/>
          </a:xfrm>
          <a:prstGeom prst="straightConnector1">
            <a:avLst/>
          </a:prstGeom>
          <a:noFill/>
          <a:ln w="12700" cap="sq" algn="ctr">
            <a:solidFill>
              <a:srgbClr val="000000"/>
            </a:solidFill>
            <a:round/>
            <a:headEnd type="none" w="sm" len="sm"/>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9548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82563"/>
            <a:ext cx="7497763" cy="461962"/>
          </a:xfrm>
        </p:spPr>
        <p:txBody>
          <a:bodyPr/>
          <a:lstStyle/>
          <a:p>
            <a:pPr>
              <a:defRPr/>
            </a:pPr>
            <a:endParaRPr lang="zh-TW" altLang="en-US"/>
          </a:p>
        </p:txBody>
      </p:sp>
      <p:sp>
        <p:nvSpPr>
          <p:cNvPr id="3" name="頁尾版面配置區 2"/>
          <p:cNvSpPr>
            <a:spLocks noGrp="1"/>
          </p:cNvSpPr>
          <p:nvPr>
            <p:ph type="ftr" sz="quarter" idx="4294967295"/>
          </p:nvPr>
        </p:nvSpPr>
        <p:spPr>
          <a:xfrm>
            <a:off x="6629400" y="6553200"/>
            <a:ext cx="2514600" cy="304800"/>
          </a:xfrm>
          <a:prstGeom prst="rect">
            <a:avLst/>
          </a:prstGeom>
        </p:spPr>
        <p:txBody>
          <a:bodyPr/>
          <a:lstStyle/>
          <a:p>
            <a:pPr>
              <a:defRPr/>
            </a:pPr>
            <a:r>
              <a:rPr lang="en-US"/>
              <a:t>Shigley’s Mechanical Engineering Design</a:t>
            </a: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3657600"/>
            <a:ext cx="423545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000125"/>
            <a:ext cx="28924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3163" y="1023938"/>
            <a:ext cx="2371725" cy="226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0" y="3429000"/>
            <a:ext cx="3200400"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077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Lubrication</a:t>
            </a:r>
          </a:p>
        </p:txBody>
      </p:sp>
      <p:sp>
        <p:nvSpPr>
          <p:cNvPr id="3" name="Content Placeholder 2"/>
          <p:cNvSpPr>
            <a:spLocks noGrp="1"/>
          </p:cNvSpPr>
          <p:nvPr>
            <p:ph idx="1"/>
          </p:nvPr>
        </p:nvSpPr>
        <p:spPr>
          <a:xfrm>
            <a:off x="381000" y="838200"/>
            <a:ext cx="8763000" cy="5715000"/>
          </a:xfrm>
        </p:spPr>
        <p:txBody>
          <a:bodyPr/>
          <a:lstStyle/>
          <a:p>
            <a:r>
              <a:rPr lang="en-US" dirty="0"/>
              <a:t>Hydrodynamic</a:t>
            </a:r>
          </a:p>
          <a:p>
            <a:r>
              <a:rPr lang="en-US" dirty="0"/>
              <a:t>Hydrostatic</a:t>
            </a:r>
          </a:p>
          <a:p>
            <a:r>
              <a:rPr lang="en-US" dirty="0"/>
              <a:t>Elastohydrodynamic</a:t>
            </a:r>
          </a:p>
          <a:p>
            <a:r>
              <a:rPr lang="en-US" dirty="0"/>
              <a:t>Boundary</a:t>
            </a:r>
          </a:p>
          <a:p>
            <a:r>
              <a:rPr lang="en-US" dirty="0"/>
              <a:t>Solid film</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p>
        </p:txBody>
      </p:sp>
      <p:sp>
        <p:nvSpPr>
          <p:cNvPr id="4" name="Footer Placeholder 3"/>
          <p:cNvSpPr>
            <a:spLocks noGrp="1"/>
          </p:cNvSpPr>
          <p:nvPr>
            <p:ph type="ftr" sz="quarter" idx="11"/>
          </p:nvPr>
        </p:nvSpPr>
        <p:spPr/>
        <p:txBody>
          <a:bodyPr/>
          <a:lstStyle/>
          <a:p>
            <a:r>
              <a:rPr lang="en-US" dirty="0" err="1"/>
              <a:t>Shigley’s</a:t>
            </a:r>
            <a:r>
              <a:rPr lang="en-US"/>
              <a:t> Mechanical Engineering Design</a:t>
            </a:r>
            <a:endParaRPr lang="en-US" dirty="0"/>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685" t="162" r="6075" b="-162"/>
          <a:stretch/>
        </p:blipFill>
        <p:spPr bwMode="auto">
          <a:xfrm>
            <a:off x="381000" y="747558"/>
            <a:ext cx="8715375" cy="5881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Viscosity</a:t>
            </a:r>
          </a:p>
        </p:txBody>
      </p:sp>
      <p:sp>
        <p:nvSpPr>
          <p:cNvPr id="3" name="Content Placeholder 2"/>
          <p:cNvSpPr>
            <a:spLocks noGrp="1"/>
          </p:cNvSpPr>
          <p:nvPr>
            <p:ph idx="1"/>
          </p:nvPr>
        </p:nvSpPr>
        <p:spPr>
          <a:xfrm>
            <a:off x="381000" y="762000"/>
            <a:ext cx="8763000" cy="2667000"/>
          </a:xfrm>
        </p:spPr>
        <p:txBody>
          <a:bodyPr/>
          <a:lstStyle/>
          <a:p>
            <a:r>
              <a:rPr lang="en-US" dirty="0"/>
              <a:t>Shear stress in a fluid is proportional to </a:t>
            </a:r>
            <a:r>
              <a:rPr lang="en-US" dirty="0">
                <a:highlight>
                  <a:srgbClr val="FFFF00"/>
                </a:highlight>
              </a:rPr>
              <a:t>the rate of change of velocity with respect to </a:t>
            </a:r>
            <a:r>
              <a:rPr lang="en-US" i="1" dirty="0">
                <a:highlight>
                  <a:srgbClr val="FFFF00"/>
                </a:highlight>
              </a:rPr>
              <a:t>y</a:t>
            </a:r>
          </a:p>
          <a:p>
            <a:endParaRPr lang="en-US" i="1" dirty="0"/>
          </a:p>
          <a:p>
            <a:endParaRPr lang="en-US" i="1" dirty="0"/>
          </a:p>
          <a:p>
            <a:r>
              <a:rPr lang="en-US" i="1" dirty="0">
                <a:latin typeface="Symbol" pitchFamily="18" charset="2"/>
              </a:rPr>
              <a:t>m</a:t>
            </a:r>
            <a:r>
              <a:rPr lang="en-US" i="1" dirty="0"/>
              <a:t> </a:t>
            </a:r>
            <a:r>
              <a:rPr lang="en-US" dirty="0"/>
              <a:t>is </a:t>
            </a:r>
            <a:r>
              <a:rPr lang="en-US" i="1" dirty="0">
                <a:highlight>
                  <a:srgbClr val="FFFF00"/>
                </a:highlight>
              </a:rPr>
              <a:t>absolute viscosity</a:t>
            </a:r>
            <a:r>
              <a:rPr lang="en-US" i="1" dirty="0"/>
              <a:t>, </a:t>
            </a:r>
            <a:r>
              <a:rPr lang="en-US" dirty="0"/>
              <a:t>also called </a:t>
            </a:r>
            <a:r>
              <a:rPr lang="en-US" i="1" dirty="0"/>
              <a:t>dynamic viscosity</a:t>
            </a:r>
            <a:r>
              <a:rPr lang="en-US" altLang="zh-TW" i="1" dirty="0"/>
              <a:t>(</a:t>
            </a:r>
            <a:r>
              <a:rPr lang="zh-TW" altLang="en-US" i="1"/>
              <a:t>黏滯性</a:t>
            </a:r>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7" descr="bud29281_1201"/>
          <p:cNvPicPr>
            <a:picLocks noChangeAspect="1" noChangeArrowheads="1"/>
          </p:cNvPicPr>
          <p:nvPr/>
        </p:nvPicPr>
        <p:blipFill>
          <a:blip r:embed="rId2" cstate="print"/>
          <a:srcRect l="15487" t="10144" r="14540"/>
          <a:stretch>
            <a:fillRect/>
          </a:stretch>
        </p:blipFill>
        <p:spPr bwMode="auto">
          <a:xfrm>
            <a:off x="1752600" y="3124200"/>
            <a:ext cx="5075336" cy="3417888"/>
          </a:xfrm>
          <a:prstGeom prst="rect">
            <a:avLst/>
          </a:prstGeom>
          <a:noFill/>
        </p:spPr>
      </p:pic>
      <p:pic>
        <p:nvPicPr>
          <p:cNvPr id="6" name="Picture 2"/>
          <p:cNvPicPr>
            <a:picLocks noChangeAspect="1" noChangeArrowheads="1"/>
          </p:cNvPicPr>
          <p:nvPr/>
        </p:nvPicPr>
        <p:blipFill>
          <a:blip r:embed="rId3" cstate="print"/>
          <a:srcRect/>
          <a:stretch>
            <a:fillRect/>
          </a:stretch>
        </p:blipFill>
        <p:spPr bwMode="auto">
          <a:xfrm>
            <a:off x="1828800" y="1649214"/>
            <a:ext cx="5381625" cy="723900"/>
          </a:xfrm>
          <a:prstGeom prst="rect">
            <a:avLst/>
          </a:prstGeom>
          <a:noFill/>
          <a:ln w="9525">
            <a:noFill/>
            <a:miter lim="800000"/>
            <a:headEnd/>
            <a:tailEnd/>
          </a:ln>
          <a:effectLst/>
        </p:spPr>
      </p:pic>
      <p:sp>
        <p:nvSpPr>
          <p:cNvPr id="8" name="TextBox 7"/>
          <p:cNvSpPr txBox="1"/>
          <p:nvPr/>
        </p:nvSpPr>
        <p:spPr>
          <a:xfrm>
            <a:off x="3810000" y="6457890"/>
            <a:ext cx="1295400" cy="400110"/>
          </a:xfrm>
          <a:prstGeom prst="rect">
            <a:avLst/>
          </a:prstGeom>
          <a:noFill/>
        </p:spPr>
        <p:txBody>
          <a:bodyPr wrap="square" rtlCol="0">
            <a:spAutoFit/>
          </a:bodyPr>
          <a:lstStyle/>
          <a:p>
            <a:r>
              <a:rPr lang="en-US" sz="2000" dirty="0"/>
              <a:t>Fig. 12–1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Viscosity</a:t>
            </a:r>
          </a:p>
        </p:txBody>
      </p:sp>
      <p:sp>
        <p:nvSpPr>
          <p:cNvPr id="3" name="Content Placeholder 2"/>
          <p:cNvSpPr>
            <a:spLocks noGrp="1"/>
          </p:cNvSpPr>
          <p:nvPr>
            <p:ph idx="1"/>
          </p:nvPr>
        </p:nvSpPr>
        <p:spPr>
          <a:xfrm>
            <a:off x="381000" y="762000"/>
            <a:ext cx="8763000" cy="2667000"/>
          </a:xfrm>
        </p:spPr>
        <p:txBody>
          <a:bodyPr/>
          <a:lstStyle/>
          <a:p>
            <a:r>
              <a:rPr lang="en-US" dirty="0"/>
              <a:t>For most lubricating fluids, the rate of shear is constant, thus</a:t>
            </a:r>
          </a:p>
          <a:p>
            <a:endParaRPr lang="en-US" dirty="0"/>
          </a:p>
          <a:p>
            <a:endParaRPr lang="en-US" dirty="0"/>
          </a:p>
          <a:p>
            <a:endParaRPr lang="en-US" dirty="0"/>
          </a:p>
          <a:p>
            <a:r>
              <a:rPr lang="en-US" dirty="0"/>
              <a:t>Fluids exhibiting this characteristic are called </a:t>
            </a:r>
            <a:r>
              <a:rPr lang="en-US" i="1" dirty="0"/>
              <a:t>Newtonian fluids</a:t>
            </a:r>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7" descr="bud29281_1201"/>
          <p:cNvPicPr>
            <a:picLocks noChangeAspect="1" noChangeArrowheads="1"/>
          </p:cNvPicPr>
          <p:nvPr/>
        </p:nvPicPr>
        <p:blipFill>
          <a:blip r:embed="rId2" cstate="print"/>
          <a:srcRect l="15487" t="10144" r="14540"/>
          <a:stretch>
            <a:fillRect/>
          </a:stretch>
        </p:blipFill>
        <p:spPr bwMode="auto">
          <a:xfrm>
            <a:off x="1752600" y="3124200"/>
            <a:ext cx="5075336" cy="3417888"/>
          </a:xfrm>
          <a:prstGeom prst="rect">
            <a:avLst/>
          </a:prstGeom>
          <a:noFill/>
        </p:spPr>
      </p:pic>
      <p:pic>
        <p:nvPicPr>
          <p:cNvPr id="7" name="Picture 3"/>
          <p:cNvPicPr>
            <a:picLocks noChangeAspect="1" noChangeArrowheads="1"/>
          </p:cNvPicPr>
          <p:nvPr/>
        </p:nvPicPr>
        <p:blipFill>
          <a:blip r:embed="rId3" cstate="print"/>
          <a:srcRect/>
          <a:stretch>
            <a:fillRect/>
          </a:stretch>
        </p:blipFill>
        <p:spPr bwMode="auto">
          <a:xfrm>
            <a:off x="2362200" y="1828800"/>
            <a:ext cx="5334000" cy="6191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cstate="print"/>
          <a:srcRect/>
          <a:stretch>
            <a:fillRect/>
          </a:stretch>
        </p:blipFill>
        <p:spPr bwMode="auto">
          <a:xfrm>
            <a:off x="2362200" y="1371600"/>
            <a:ext cx="1733550" cy="381000"/>
          </a:xfrm>
          <a:prstGeom prst="rect">
            <a:avLst/>
          </a:prstGeom>
          <a:noFill/>
          <a:ln w="9525">
            <a:noFill/>
            <a:miter lim="800000"/>
            <a:headEnd/>
            <a:tailEnd/>
          </a:ln>
        </p:spPr>
      </p:pic>
      <p:sp>
        <p:nvSpPr>
          <p:cNvPr id="10" name="TextBox 9"/>
          <p:cNvSpPr txBox="1"/>
          <p:nvPr/>
        </p:nvSpPr>
        <p:spPr>
          <a:xfrm>
            <a:off x="3810000" y="6457890"/>
            <a:ext cx="1295400" cy="400110"/>
          </a:xfrm>
          <a:prstGeom prst="rect">
            <a:avLst/>
          </a:prstGeom>
          <a:noFill/>
        </p:spPr>
        <p:txBody>
          <a:bodyPr wrap="square" rtlCol="0">
            <a:spAutoFit/>
          </a:bodyPr>
          <a:lstStyle/>
          <a:p>
            <a:r>
              <a:rPr lang="en-US" sz="2000" dirty="0"/>
              <a:t>Fig. 12–1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 of Viscosity</a:t>
            </a:r>
          </a:p>
        </p:txBody>
      </p:sp>
      <p:sp>
        <p:nvSpPr>
          <p:cNvPr id="3" name="Content Placeholder 2"/>
          <p:cNvSpPr>
            <a:spLocks noGrp="1"/>
          </p:cNvSpPr>
          <p:nvPr>
            <p:ph idx="1"/>
          </p:nvPr>
        </p:nvSpPr>
        <p:spPr>
          <a:xfrm>
            <a:off x="381000" y="762000"/>
            <a:ext cx="8763000" cy="5715000"/>
          </a:xfrm>
        </p:spPr>
        <p:txBody>
          <a:bodyPr/>
          <a:lstStyle/>
          <a:p>
            <a:r>
              <a:rPr lang="en-US" dirty="0"/>
              <a:t>Units of absolute viscosity</a:t>
            </a:r>
          </a:p>
          <a:p>
            <a:pPr lvl="1"/>
            <a:r>
              <a:rPr lang="en-US" dirty="0" err="1"/>
              <a:t>ips</a:t>
            </a:r>
            <a:r>
              <a:rPr lang="en-US" dirty="0"/>
              <a:t> units:  reyn = </a:t>
            </a:r>
            <a:r>
              <a:rPr lang="en-US" dirty="0" err="1"/>
              <a:t>lbf·s</a:t>
            </a:r>
            <a:r>
              <a:rPr lang="en-US" dirty="0"/>
              <a:t>/in</a:t>
            </a:r>
            <a:r>
              <a:rPr lang="en-US" baseline="30000" dirty="0"/>
              <a:t>2</a:t>
            </a:r>
          </a:p>
          <a:p>
            <a:pPr lvl="1"/>
            <a:r>
              <a:rPr lang="en-US" dirty="0"/>
              <a:t>SI units:	</a:t>
            </a:r>
            <a:r>
              <a:rPr lang="en-US" dirty="0" err="1"/>
              <a:t>Pa·s</a:t>
            </a:r>
            <a:r>
              <a:rPr lang="en-US" dirty="0"/>
              <a:t> = N·s/m</a:t>
            </a:r>
            <a:r>
              <a:rPr lang="en-US" baseline="30000" dirty="0"/>
              <a:t>2</a:t>
            </a:r>
          </a:p>
          <a:p>
            <a:pPr lvl="1"/>
            <a:r>
              <a:rPr lang="en-US" dirty="0" err="1"/>
              <a:t>cgs</a:t>
            </a:r>
            <a:r>
              <a:rPr lang="en-US" dirty="0"/>
              <a:t> units: Poise =</a:t>
            </a:r>
            <a:r>
              <a:rPr lang="en-US" dirty="0" err="1"/>
              <a:t>dyn·s</a:t>
            </a:r>
            <a:r>
              <a:rPr lang="en-US" dirty="0"/>
              <a:t>/cm</a:t>
            </a:r>
            <a:r>
              <a:rPr lang="en-US" baseline="30000" dirty="0"/>
              <a:t>2</a:t>
            </a:r>
          </a:p>
          <a:p>
            <a:r>
              <a:rPr lang="en-US" dirty="0" err="1"/>
              <a:t>cgs</a:t>
            </a:r>
            <a:r>
              <a:rPr lang="en-US" dirty="0"/>
              <a:t> units are discouraged, but common historically in lubrication</a:t>
            </a:r>
          </a:p>
          <a:p>
            <a:r>
              <a:rPr lang="en-US" dirty="0"/>
              <a:t>Viscosity in </a:t>
            </a:r>
            <a:r>
              <a:rPr lang="en-US" dirty="0" err="1"/>
              <a:t>cgs</a:t>
            </a:r>
            <a:r>
              <a:rPr lang="en-US" dirty="0"/>
              <a:t> is often expressed in centipoise (</a:t>
            </a:r>
            <a:r>
              <a:rPr lang="en-US" dirty="0" err="1"/>
              <a:t>cP</a:t>
            </a:r>
            <a:r>
              <a:rPr lang="en-US" dirty="0"/>
              <a:t>), designated by </a:t>
            </a:r>
            <a:r>
              <a:rPr lang="en-US" i="1" dirty="0"/>
              <a:t>Z</a:t>
            </a:r>
          </a:p>
          <a:p>
            <a:r>
              <a:rPr lang="en-US" dirty="0"/>
              <a:t>Conversion from </a:t>
            </a:r>
            <a:r>
              <a:rPr lang="en-US" dirty="0" err="1"/>
              <a:t>cgs</a:t>
            </a:r>
            <a:r>
              <a:rPr lang="en-US" dirty="0"/>
              <a:t> to SI and </a:t>
            </a:r>
            <a:r>
              <a:rPr lang="en-US" dirty="0" err="1"/>
              <a:t>ips</a:t>
            </a:r>
            <a:r>
              <a:rPr lang="en-US" dirty="0"/>
              <a:t>: </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2667000" y="4267200"/>
            <a:ext cx="3705225" cy="18097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 of Viscosity</a:t>
            </a:r>
          </a:p>
        </p:txBody>
      </p:sp>
      <p:sp>
        <p:nvSpPr>
          <p:cNvPr id="3" name="Content Placeholder 2"/>
          <p:cNvSpPr>
            <a:spLocks noGrp="1"/>
          </p:cNvSpPr>
          <p:nvPr>
            <p:ph idx="1"/>
          </p:nvPr>
        </p:nvSpPr>
        <p:spPr>
          <a:xfrm>
            <a:off x="381000" y="762000"/>
            <a:ext cx="8763000" cy="5715000"/>
          </a:xfrm>
        </p:spPr>
        <p:txBody>
          <a:bodyPr/>
          <a:lstStyle/>
          <a:p>
            <a:r>
              <a:rPr lang="en-US" dirty="0"/>
              <a:t>In </a:t>
            </a:r>
            <a:r>
              <a:rPr lang="en-US" dirty="0" err="1"/>
              <a:t>ips</a:t>
            </a:r>
            <a:r>
              <a:rPr lang="en-US" dirty="0"/>
              <a:t> units, the microreyn (</a:t>
            </a:r>
            <a:r>
              <a:rPr lang="en-US" i="1" dirty="0">
                <a:latin typeface="Symbol" pitchFamily="18" charset="2"/>
              </a:rPr>
              <a:t>m</a:t>
            </a:r>
            <a:r>
              <a:rPr lang="en-US" dirty="0"/>
              <a:t>reyn) is often convenient.</a:t>
            </a:r>
          </a:p>
          <a:p>
            <a:r>
              <a:rPr lang="en-US" dirty="0"/>
              <a:t>The symbol </a:t>
            </a:r>
            <a:r>
              <a:rPr lang="en-US" i="1" dirty="0">
                <a:latin typeface="Symbol" pitchFamily="18" charset="2"/>
              </a:rPr>
              <a:t>m</a:t>
            </a:r>
            <a:r>
              <a:rPr lang="en-US" i="1" dirty="0">
                <a:latin typeface="Times New Roman"/>
                <a:cs typeface="Times New Roman"/>
              </a:rPr>
              <a:t>'</a:t>
            </a:r>
            <a:r>
              <a:rPr lang="en-US" dirty="0"/>
              <a:t> is used to designate viscosity in </a:t>
            </a:r>
            <a:r>
              <a:rPr lang="en-US" i="1" dirty="0">
                <a:latin typeface="Symbol" pitchFamily="18" charset="2"/>
              </a:rPr>
              <a:t>m</a:t>
            </a:r>
            <a:r>
              <a:rPr lang="en-US" dirty="0"/>
              <a:t>reyn</a:t>
            </a:r>
          </a:p>
          <a:p>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3962400" y="1752600"/>
            <a:ext cx="1647825" cy="37147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of Viscosity</a:t>
            </a:r>
          </a:p>
        </p:txBody>
      </p:sp>
      <p:sp>
        <p:nvSpPr>
          <p:cNvPr id="3" name="Content Placeholder 2"/>
          <p:cNvSpPr>
            <a:spLocks noGrp="1"/>
          </p:cNvSpPr>
          <p:nvPr>
            <p:ph idx="1"/>
          </p:nvPr>
        </p:nvSpPr>
        <p:spPr>
          <a:xfrm>
            <a:off x="381000" y="762000"/>
            <a:ext cx="8763000" cy="5715000"/>
          </a:xfrm>
        </p:spPr>
        <p:txBody>
          <a:bodyPr/>
          <a:lstStyle/>
          <a:p>
            <a:r>
              <a:rPr lang="en-US" i="1" dirty="0"/>
              <a:t>Saybolt Universal Viscosimeter</a:t>
            </a:r>
            <a:r>
              <a:rPr lang="en-US" dirty="0"/>
              <a:t> used to measure viscosity</a:t>
            </a:r>
          </a:p>
          <a:p>
            <a:r>
              <a:rPr lang="en-US" dirty="0"/>
              <a:t>Measures time in seconds for 60 </a:t>
            </a:r>
            <a:r>
              <a:rPr lang="en-US" dirty="0" err="1"/>
              <a:t>mL</a:t>
            </a:r>
            <a:r>
              <a:rPr lang="en-US" dirty="0"/>
              <a:t> of lubricant at specified temperature to run through a tube 17.6 mm in diameter and 12.25 mm long</a:t>
            </a:r>
          </a:p>
          <a:p>
            <a:r>
              <a:rPr lang="en-US" dirty="0"/>
              <a:t>Result is </a:t>
            </a:r>
            <a:r>
              <a:rPr lang="en-US" i="1" dirty="0"/>
              <a:t>kinematic viscosity</a:t>
            </a:r>
          </a:p>
          <a:p>
            <a:r>
              <a:rPr lang="en-US" dirty="0"/>
              <a:t>Unit is stoke = cm</a:t>
            </a:r>
            <a:r>
              <a:rPr lang="en-US" baseline="30000" dirty="0"/>
              <a:t>2</a:t>
            </a:r>
            <a:r>
              <a:rPr lang="en-US" dirty="0"/>
              <a:t>/s</a:t>
            </a:r>
          </a:p>
          <a:p>
            <a:r>
              <a:rPr lang="en-US" dirty="0"/>
              <a:t>Using </a:t>
            </a:r>
            <a:r>
              <a:rPr lang="en-US" i="1" dirty="0"/>
              <a:t>Hagen-</a:t>
            </a:r>
            <a:r>
              <a:rPr lang="en-US" i="1" dirty="0" err="1"/>
              <a:t>Poiseuille</a:t>
            </a:r>
            <a:r>
              <a:rPr lang="en-US" i="1" dirty="0"/>
              <a:t> law</a:t>
            </a:r>
            <a:r>
              <a:rPr lang="en-US" dirty="0"/>
              <a:t> kinematic viscosity based on seconds Saybolt, also called </a:t>
            </a:r>
            <a:r>
              <a:rPr lang="en-US" i="1" dirty="0"/>
              <a:t>Saybolt Universal viscosity </a:t>
            </a:r>
            <a:r>
              <a:rPr lang="en-US" dirty="0"/>
              <a:t>(SUV) in seconds is</a:t>
            </a:r>
          </a:p>
          <a:p>
            <a:endParaRPr lang="en-US" dirty="0"/>
          </a:p>
          <a:p>
            <a:pPr>
              <a:buNone/>
            </a:pPr>
            <a:r>
              <a:rPr lang="en-US" dirty="0"/>
              <a:t>	where </a:t>
            </a:r>
            <a:r>
              <a:rPr lang="en-US" i="1" dirty="0" err="1"/>
              <a:t>Z</a:t>
            </a:r>
            <a:r>
              <a:rPr lang="en-US" i="1" baseline="-25000" dirty="0" err="1"/>
              <a:t>k</a:t>
            </a:r>
            <a:r>
              <a:rPr lang="en-US" dirty="0"/>
              <a:t> is in centistokes (</a:t>
            </a:r>
            <a:r>
              <a:rPr lang="en-US" dirty="0" err="1"/>
              <a:t>cSt</a:t>
            </a:r>
            <a:r>
              <a:rPr lang="en-US" dirty="0"/>
              <a:t>) and </a:t>
            </a:r>
            <a:r>
              <a:rPr lang="en-US" i="1" dirty="0"/>
              <a:t>t </a:t>
            </a:r>
            <a:r>
              <a:rPr lang="en-US" dirty="0"/>
              <a:t>is the number of seconds Saybolt</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6" name="Picture 4"/>
          <p:cNvPicPr>
            <a:picLocks noChangeAspect="1" noChangeArrowheads="1"/>
          </p:cNvPicPr>
          <p:nvPr/>
        </p:nvPicPr>
        <p:blipFill>
          <a:blip r:embed="rId2" cstate="print"/>
          <a:srcRect/>
          <a:stretch>
            <a:fillRect/>
          </a:stretch>
        </p:blipFill>
        <p:spPr bwMode="auto">
          <a:xfrm>
            <a:off x="2209800" y="4267200"/>
            <a:ext cx="5667375" cy="7239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of Viscosity</a:t>
            </a:r>
          </a:p>
        </p:txBody>
      </p:sp>
      <p:sp>
        <p:nvSpPr>
          <p:cNvPr id="3" name="Content Placeholder 2"/>
          <p:cNvSpPr>
            <a:spLocks noGrp="1"/>
          </p:cNvSpPr>
          <p:nvPr>
            <p:ph idx="1"/>
          </p:nvPr>
        </p:nvSpPr>
        <p:spPr>
          <a:xfrm>
            <a:off x="381000" y="762000"/>
            <a:ext cx="8763000" cy="5715000"/>
          </a:xfrm>
        </p:spPr>
        <p:txBody>
          <a:bodyPr/>
          <a:lstStyle/>
          <a:p>
            <a:r>
              <a:rPr lang="en-US" dirty="0"/>
              <a:t>In SI, kinematic viscosity </a:t>
            </a:r>
            <a:r>
              <a:rPr lang="en-US" dirty="0">
                <a:latin typeface="Euclid Symbol" pitchFamily="18" charset="2"/>
              </a:rPr>
              <a:t>n</a:t>
            </a:r>
            <a:r>
              <a:rPr lang="en-US" dirty="0"/>
              <a:t> has units of m</a:t>
            </a:r>
            <a:r>
              <a:rPr lang="en-US" baseline="30000" dirty="0"/>
              <a:t>2</a:t>
            </a:r>
            <a:r>
              <a:rPr lang="en-US" dirty="0"/>
              <a:t>/s</a:t>
            </a:r>
          </a:p>
          <a:p>
            <a:r>
              <a:rPr lang="en-US" dirty="0"/>
              <a:t>Conversion is</a:t>
            </a:r>
          </a:p>
          <a:p>
            <a:r>
              <a:rPr lang="en-US" dirty="0"/>
              <a:t>Eq. (12–3) in SI units,</a:t>
            </a:r>
          </a:p>
          <a:p>
            <a:endParaRPr lang="en-US" dirty="0"/>
          </a:p>
          <a:p>
            <a:endParaRPr lang="en-US" dirty="0"/>
          </a:p>
          <a:p>
            <a:r>
              <a:rPr lang="en-US" dirty="0"/>
              <a:t>To convert to dynamic viscosity, multiply </a:t>
            </a:r>
            <a:r>
              <a:rPr lang="en-US" dirty="0">
                <a:latin typeface="Euclid Symbol" pitchFamily="18" charset="2"/>
              </a:rPr>
              <a:t>n</a:t>
            </a:r>
            <a:r>
              <a:rPr lang="en-US" dirty="0"/>
              <a:t> by density in SI units</a:t>
            </a:r>
          </a:p>
          <a:p>
            <a:endParaRPr lang="en-US" dirty="0"/>
          </a:p>
          <a:p>
            <a:endParaRPr lang="en-US" dirty="0"/>
          </a:p>
          <a:p>
            <a:pPr>
              <a:buNone/>
            </a:pPr>
            <a:r>
              <a:rPr lang="en-US" dirty="0"/>
              <a:t>	where </a:t>
            </a:r>
            <a:r>
              <a:rPr lang="en-US" i="1" dirty="0">
                <a:latin typeface="Symbol" pitchFamily="18" charset="2"/>
              </a:rPr>
              <a:t>r</a:t>
            </a:r>
            <a:r>
              <a:rPr lang="en-US" dirty="0"/>
              <a:t> is in kg/m</a:t>
            </a:r>
            <a:r>
              <a:rPr lang="en-US" baseline="30000" dirty="0"/>
              <a:t>3</a:t>
            </a:r>
            <a:r>
              <a:rPr lang="en-US" dirty="0"/>
              <a:t> and </a:t>
            </a:r>
            <a:r>
              <a:rPr lang="en-US" i="1" dirty="0">
                <a:latin typeface="Symbol" pitchFamily="18" charset="2"/>
              </a:rPr>
              <a:t>m</a:t>
            </a:r>
            <a:r>
              <a:rPr lang="en-US" dirty="0"/>
              <a:t> is in </a:t>
            </a:r>
            <a:r>
              <a:rPr lang="en-US" dirty="0" err="1"/>
              <a:t>pascal</a:t>
            </a:r>
            <a:r>
              <a:rPr lang="en-US" dirty="0"/>
              <a:t>-seconds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2667000" y="1219200"/>
            <a:ext cx="3019425" cy="447675"/>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2209800" y="2057400"/>
            <a:ext cx="5962650" cy="752475"/>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2133600" y="3429000"/>
            <a:ext cx="6076950" cy="73342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Absolute Viscosities of Various Fluids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02"/>
          <p:cNvPicPr>
            <a:picLocks noChangeAspect="1" noChangeArrowheads="1"/>
          </p:cNvPicPr>
          <p:nvPr/>
        </p:nvPicPr>
        <p:blipFill>
          <a:blip r:embed="rId2" cstate="print"/>
          <a:srcRect t="5003"/>
          <a:stretch>
            <a:fillRect/>
          </a:stretch>
        </p:blipFill>
        <p:spPr bwMode="auto">
          <a:xfrm>
            <a:off x="1828800" y="838200"/>
            <a:ext cx="5483225" cy="5788025"/>
          </a:xfrm>
          <a:prstGeom prst="rect">
            <a:avLst/>
          </a:prstGeom>
          <a:noFill/>
        </p:spPr>
      </p:pic>
      <p:sp>
        <p:nvSpPr>
          <p:cNvPr id="6" name="TextBox 5"/>
          <p:cNvSpPr txBox="1"/>
          <p:nvPr/>
        </p:nvSpPr>
        <p:spPr>
          <a:xfrm>
            <a:off x="3048000" y="6457890"/>
            <a:ext cx="1295400" cy="400110"/>
          </a:xfrm>
          <a:prstGeom prst="rect">
            <a:avLst/>
          </a:prstGeom>
          <a:noFill/>
        </p:spPr>
        <p:txBody>
          <a:bodyPr wrap="square" rtlCol="0">
            <a:spAutoFit/>
          </a:bodyPr>
          <a:lstStyle/>
          <a:p>
            <a:r>
              <a:rPr lang="en-US" sz="2000" dirty="0"/>
              <a:t>Fig. 12–2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Petroff’s</a:t>
            </a:r>
            <a:r>
              <a:rPr lang="en-US" dirty="0"/>
              <a:t> Lightly Loaded Journal Bearing</a:t>
            </a:r>
          </a:p>
        </p:txBody>
      </p:sp>
      <p:sp>
        <p:nvSpPr>
          <p:cNvPr id="3" name="Content Placeholder 2"/>
          <p:cNvSpPr>
            <a:spLocks noGrp="1"/>
          </p:cNvSpPr>
          <p:nvPr>
            <p:ph idx="1"/>
          </p:nvPr>
        </p:nvSpPr>
        <p:spPr>
          <a:xfrm>
            <a:off x="381000" y="762000"/>
            <a:ext cx="8763000" cy="1295400"/>
          </a:xfrm>
        </p:spPr>
        <p:txBody>
          <a:bodyPr/>
          <a:lstStyle/>
          <a:p>
            <a:r>
              <a:rPr lang="en-US" dirty="0"/>
              <a:t> </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03"/>
          <p:cNvPicPr>
            <a:picLocks noChangeAspect="1" noChangeArrowheads="1"/>
          </p:cNvPicPr>
          <p:nvPr/>
        </p:nvPicPr>
        <p:blipFill>
          <a:blip r:embed="rId2" cstate="print"/>
          <a:srcRect t="9297"/>
          <a:stretch>
            <a:fillRect/>
          </a:stretch>
        </p:blipFill>
        <p:spPr bwMode="auto">
          <a:xfrm>
            <a:off x="914399" y="1752600"/>
            <a:ext cx="7623175" cy="4485543"/>
          </a:xfrm>
          <a:prstGeom prst="rect">
            <a:avLst/>
          </a:prstGeom>
          <a:noFill/>
        </p:spPr>
      </p:pic>
      <p:sp>
        <p:nvSpPr>
          <p:cNvPr id="6" name="TextBox 5"/>
          <p:cNvSpPr txBox="1"/>
          <p:nvPr/>
        </p:nvSpPr>
        <p:spPr>
          <a:xfrm>
            <a:off x="3200400" y="6457890"/>
            <a:ext cx="1295400" cy="400110"/>
          </a:xfrm>
          <a:prstGeom prst="rect">
            <a:avLst/>
          </a:prstGeom>
          <a:noFill/>
        </p:spPr>
        <p:txBody>
          <a:bodyPr wrap="square" rtlCol="0">
            <a:spAutoFit/>
          </a:bodyPr>
          <a:lstStyle/>
          <a:p>
            <a:r>
              <a:rPr lang="en-US" sz="2000" dirty="0"/>
              <a:t>Fig. 12–3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333625" y="1066800"/>
            <a:ext cx="6638925" cy="828675"/>
          </a:xfrm>
          <a:prstGeom prst="rect">
            <a:avLst/>
          </a:prstGeom>
          <a:noFill/>
          <a:ln w="9525">
            <a:noFill/>
            <a:miter lim="800000"/>
            <a:headEnd/>
            <a:tailEnd/>
          </a:ln>
        </p:spPr>
      </p:pic>
      <p:pic>
        <p:nvPicPr>
          <p:cNvPr id="6147" name="Picture 3"/>
          <p:cNvPicPr>
            <a:picLocks noGrp="1" noChangeAspect="1" noChangeArrowheads="1"/>
          </p:cNvPicPr>
          <p:nvPr>
            <p:ph idx="1"/>
          </p:nvPr>
        </p:nvPicPr>
        <p:blipFill>
          <a:blip r:embed="rId3" cstate="print"/>
          <a:srcRect/>
          <a:stretch>
            <a:fillRect/>
          </a:stretch>
        </p:blipFill>
        <p:spPr bwMode="auto">
          <a:xfrm>
            <a:off x="533400" y="2219325"/>
            <a:ext cx="8439150" cy="809625"/>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1447800" y="3352800"/>
            <a:ext cx="7524750" cy="514350"/>
          </a:xfrm>
          <a:prstGeom prst="rect">
            <a:avLst/>
          </a:prstGeom>
          <a:noFill/>
          <a:ln w="9525">
            <a:noFill/>
            <a:miter lim="800000"/>
            <a:headEnd/>
            <a:tailEnd/>
          </a:ln>
        </p:spPr>
      </p:pic>
      <p:pic>
        <p:nvPicPr>
          <p:cNvPr id="6149" name="Picture 5"/>
          <p:cNvPicPr>
            <a:picLocks noChangeAspect="1" noChangeArrowheads="1"/>
          </p:cNvPicPr>
          <p:nvPr/>
        </p:nvPicPr>
        <p:blipFill>
          <a:blip r:embed="rId5" cstate="print"/>
          <a:srcRect/>
          <a:stretch>
            <a:fillRect/>
          </a:stretch>
        </p:blipFill>
        <p:spPr bwMode="auto">
          <a:xfrm>
            <a:off x="2495550" y="4191000"/>
            <a:ext cx="6477000" cy="800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err="1"/>
              <a:t>Petroff’s</a:t>
            </a:r>
            <a:r>
              <a:rPr lang="en-US" dirty="0"/>
              <a:t> Equation</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Dimensionless Parameters</a:t>
            </a:r>
          </a:p>
        </p:txBody>
      </p:sp>
      <p:sp>
        <p:nvSpPr>
          <p:cNvPr id="3" name="Content Placeholder 2"/>
          <p:cNvSpPr>
            <a:spLocks noGrp="1"/>
          </p:cNvSpPr>
          <p:nvPr>
            <p:ph idx="1"/>
          </p:nvPr>
        </p:nvSpPr>
        <p:spPr>
          <a:xfrm>
            <a:off x="381000" y="838200"/>
            <a:ext cx="8763000" cy="5715000"/>
          </a:xfrm>
        </p:spPr>
        <p:txBody>
          <a:bodyPr/>
          <a:lstStyle/>
          <a:p>
            <a:r>
              <a:rPr lang="en-US" dirty="0" err="1"/>
              <a:t>Petroff’s</a:t>
            </a:r>
            <a:r>
              <a:rPr lang="en-US" dirty="0"/>
              <a:t> equation was first published in 1883, same year as Beauchamp Tower published his paper “First Report on Friction Experiments,” Proc. Inst. Mech. Eng., Nov. 1883.  </a:t>
            </a:r>
          </a:p>
          <a:p>
            <a:r>
              <a:rPr lang="en-US" dirty="0"/>
              <a:t>Some important dimensionless parameters used in lubrication</a:t>
            </a:r>
          </a:p>
          <a:p>
            <a:pPr lvl="1"/>
            <a:r>
              <a:rPr lang="en-US" i="1" dirty="0"/>
              <a:t>r/c</a:t>
            </a:r>
            <a:r>
              <a:rPr lang="en-US" dirty="0"/>
              <a:t>  </a:t>
            </a:r>
            <a:r>
              <a:rPr lang="en-US" i="1" dirty="0"/>
              <a:t>radial clearance ratio</a:t>
            </a:r>
          </a:p>
          <a:p>
            <a:pPr lvl="1"/>
            <a:r>
              <a:rPr lang="en-US" i="1" dirty="0" err="1">
                <a:latin typeface="Symbol" pitchFamily="18" charset="2"/>
              </a:rPr>
              <a:t>m</a:t>
            </a:r>
            <a:r>
              <a:rPr lang="en-US" i="1" dirty="0" err="1"/>
              <a:t>N</a:t>
            </a:r>
            <a:r>
              <a:rPr lang="en-US" i="1" dirty="0"/>
              <a:t>/P</a:t>
            </a:r>
          </a:p>
          <a:p>
            <a:pPr lvl="1"/>
            <a:r>
              <a:rPr lang="en-US" i="1" dirty="0"/>
              <a:t>Sommerfeld number</a:t>
            </a:r>
            <a:r>
              <a:rPr lang="en-US" dirty="0"/>
              <a:t> or </a:t>
            </a:r>
            <a:r>
              <a:rPr lang="en-US" i="1" dirty="0"/>
              <a:t>bearing characteristic number</a:t>
            </a:r>
          </a:p>
          <a:p>
            <a:pPr lvl="1"/>
            <a:endParaRPr lang="en-US" i="1" dirty="0"/>
          </a:p>
          <a:p>
            <a:pPr lvl="1"/>
            <a:endParaRPr lang="en-US" i="1" dirty="0"/>
          </a:p>
          <a:p>
            <a:r>
              <a:rPr lang="en-US" dirty="0"/>
              <a:t>Interesting relation</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3505200" y="3962400"/>
            <a:ext cx="5029200" cy="762000"/>
          </a:xfrm>
          <a:prstGeom prst="rect">
            <a:avLst/>
          </a:prstGeom>
          <a:noFill/>
          <a:ln w="9525">
            <a:noFill/>
            <a:miter lim="800000"/>
            <a:headEnd/>
            <a:tailEnd/>
          </a:ln>
          <a:effectLst/>
        </p:spPr>
      </p:pic>
      <p:pic>
        <p:nvPicPr>
          <p:cNvPr id="7" name="Picture 3"/>
          <p:cNvPicPr>
            <a:picLocks noChangeAspect="1" noChangeArrowheads="1"/>
          </p:cNvPicPr>
          <p:nvPr/>
        </p:nvPicPr>
        <p:blipFill>
          <a:blip r:embed="rId3" cstate="print"/>
          <a:srcRect/>
          <a:stretch>
            <a:fillRect/>
          </a:stretch>
        </p:blipFill>
        <p:spPr bwMode="auto">
          <a:xfrm>
            <a:off x="2590800" y="5486400"/>
            <a:ext cx="6029325" cy="73342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Budny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3175"/>
            <a:ext cx="9147175"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body" idx="1"/>
          </p:nvPr>
        </p:nvSpPr>
        <p:spPr>
          <a:xfrm>
            <a:off x="0" y="3733800"/>
            <a:ext cx="3810000" cy="1724025"/>
          </a:xfrm>
        </p:spPr>
        <p:txBody>
          <a:bodyPr>
            <a:spAutoFit/>
          </a:bodyPr>
          <a:lstStyle/>
          <a:p>
            <a:pPr algn="ctr" eaLnBrk="1" hangingPunct="1">
              <a:buFontTx/>
              <a:buNone/>
            </a:pPr>
            <a:r>
              <a:rPr lang="en-US" altLang="zh-TW" b="1">
                <a:solidFill>
                  <a:schemeClr val="bg1"/>
                </a:solidFill>
              </a:rPr>
              <a:t>Chapter 12</a:t>
            </a:r>
          </a:p>
          <a:p>
            <a:pPr algn="ctr" eaLnBrk="1" hangingPunct="1">
              <a:buFontTx/>
              <a:buNone/>
            </a:pPr>
            <a:endParaRPr lang="en-US" altLang="zh-TW" b="1">
              <a:solidFill>
                <a:schemeClr val="bg1"/>
              </a:solidFill>
            </a:endParaRPr>
          </a:p>
          <a:p>
            <a:pPr algn="ctr" eaLnBrk="1" hangingPunct="1">
              <a:buFontTx/>
              <a:buNone/>
            </a:pPr>
            <a:r>
              <a:rPr lang="en-US" altLang="zh-TW" b="1">
                <a:solidFill>
                  <a:schemeClr val="bg1"/>
                </a:solidFill>
              </a:rPr>
              <a:t>Lubrication and </a:t>
            </a:r>
            <a:br>
              <a:rPr lang="en-US" altLang="zh-TW" b="1">
                <a:solidFill>
                  <a:schemeClr val="bg1"/>
                </a:solidFill>
              </a:rPr>
            </a:br>
            <a:r>
              <a:rPr lang="en-US" altLang="zh-TW" b="1">
                <a:solidFill>
                  <a:schemeClr val="bg1"/>
                </a:solidFill>
              </a:rPr>
              <a:t>Journal Bearings</a:t>
            </a:r>
          </a:p>
        </p:txBody>
      </p:sp>
      <p:pic>
        <p:nvPicPr>
          <p:cNvPr id="18436" name="Picture 4" descr="Budynas9e11mr_n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3" y="0"/>
            <a:ext cx="52593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228600" y="914400"/>
            <a:ext cx="3505200" cy="685800"/>
          </a:xfrm>
          <a:prstGeom prst="rect">
            <a:avLst/>
          </a:prstGeom>
        </p:spPr>
        <p:txBody>
          <a:bodyPr>
            <a:normAutofit/>
          </a:bodyPr>
          <a:lstStyle/>
          <a:p>
            <a:pPr marL="365760" indent="-283464" algn="ctr" eaLnBrk="1" fontAlgn="auto" hangingPunct="1">
              <a:spcBef>
                <a:spcPts val="600"/>
              </a:spcBef>
              <a:spcAft>
                <a:spcPts val="0"/>
              </a:spcAft>
              <a:buClr>
                <a:schemeClr val="accent1"/>
              </a:buClr>
              <a:buSzPct val="80000"/>
              <a:defRPr/>
            </a:pPr>
            <a:r>
              <a:rPr kumimoji="0" lang="en-US" sz="2400" b="1" dirty="0">
                <a:solidFill>
                  <a:schemeClr val="accent6">
                    <a:lumMod val="75000"/>
                  </a:schemeClr>
                </a:solidFill>
                <a:latin typeface="+mn-lt"/>
                <a:ea typeface="+mn-ea"/>
              </a:rPr>
              <a:t>Lecture Slides</a:t>
            </a:r>
          </a:p>
        </p:txBody>
      </p:sp>
      <p:sp>
        <p:nvSpPr>
          <p:cNvPr id="18438" name="Text Box 6"/>
          <p:cNvSpPr txBox="1">
            <a:spLocks noChangeArrowheads="1"/>
          </p:cNvSpPr>
          <p:nvPr/>
        </p:nvSpPr>
        <p:spPr bwMode="auto">
          <a:xfrm>
            <a:off x="228600" y="6096000"/>
            <a:ext cx="35052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algn="ctr" eaLnBrk="1" hangingPunct="1">
              <a:spcBef>
                <a:spcPct val="50000"/>
              </a:spcBef>
              <a:buClrTx/>
              <a:buSzTx/>
              <a:buFontTx/>
              <a:buNone/>
            </a:pPr>
            <a:r>
              <a:rPr kumimoji="0" lang="en-US" altLang="zh-TW" sz="800">
                <a:solidFill>
                  <a:schemeClr val="bg1"/>
                </a:solidFill>
                <a:latin typeface="Arial" panose="020B0604020202020204" pitchFamily="34" charset="0"/>
              </a:rPr>
              <a:t>The McGraw-Hill Companies © 2012</a:t>
            </a:r>
          </a:p>
        </p:txBody>
      </p:sp>
    </p:spTree>
    <p:extLst>
      <p:ext uri="{BB962C8B-B14F-4D97-AF65-F5344CB8AC3E}">
        <p14:creationId xmlns:p14="http://schemas.microsoft.com/office/powerpoint/2010/main" val="4261587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Stable Lubrication</a:t>
            </a:r>
          </a:p>
        </p:txBody>
      </p:sp>
      <p:sp>
        <p:nvSpPr>
          <p:cNvPr id="3" name="Content Placeholder 2"/>
          <p:cNvSpPr>
            <a:spLocks noGrp="1"/>
          </p:cNvSpPr>
          <p:nvPr>
            <p:ph idx="1"/>
          </p:nvPr>
        </p:nvSpPr>
        <p:spPr>
          <a:xfrm>
            <a:off x="381000" y="762000"/>
            <a:ext cx="4419600" cy="6019800"/>
          </a:xfrm>
        </p:spPr>
        <p:txBody>
          <a:bodyPr/>
          <a:lstStyle/>
          <a:p>
            <a:r>
              <a:rPr lang="en-US" dirty="0"/>
              <a:t>To the right of </a:t>
            </a:r>
            <a:r>
              <a:rPr lang="en-US" i="1" dirty="0"/>
              <a:t>AB, </a:t>
            </a:r>
            <a:r>
              <a:rPr lang="en-US" dirty="0"/>
              <a:t>changes in conditions are self-correcting and results in stable lubrication</a:t>
            </a:r>
          </a:p>
          <a:p>
            <a:r>
              <a:rPr lang="en-US" dirty="0"/>
              <a:t>To the left of </a:t>
            </a:r>
            <a:r>
              <a:rPr lang="en-US" i="1" dirty="0"/>
              <a:t>AB, </a:t>
            </a:r>
            <a:r>
              <a:rPr lang="en-US" dirty="0"/>
              <a:t>changes in conditions tend to get worse and results in unstable lubrication</a:t>
            </a:r>
          </a:p>
          <a:p>
            <a:r>
              <a:rPr lang="en-US" dirty="0"/>
              <a:t>Point </a:t>
            </a:r>
            <a:r>
              <a:rPr lang="en-US" i="1" dirty="0"/>
              <a:t>C</a:t>
            </a:r>
            <a:r>
              <a:rPr lang="en-US" dirty="0"/>
              <a:t> represents the approximate transition between metal-to-metal contact and thick film separation of the parts</a:t>
            </a:r>
          </a:p>
          <a:p>
            <a:r>
              <a:rPr lang="en-US" dirty="0"/>
              <a:t>Common design constraint for point </a:t>
            </a:r>
            <a:r>
              <a:rPr lang="en-US" i="1" dirty="0"/>
              <a:t>B,</a:t>
            </a:r>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04"/>
          <p:cNvPicPr>
            <a:picLocks noChangeAspect="1" noChangeArrowheads="1"/>
          </p:cNvPicPr>
          <p:nvPr/>
        </p:nvPicPr>
        <p:blipFill>
          <a:blip r:embed="rId2" cstate="print"/>
          <a:srcRect l="11145" t="9328" r="17586"/>
          <a:stretch>
            <a:fillRect/>
          </a:stretch>
        </p:blipFill>
        <p:spPr bwMode="auto">
          <a:xfrm>
            <a:off x="4816940" y="762001"/>
            <a:ext cx="4327060" cy="3505200"/>
          </a:xfrm>
          <a:prstGeom prst="rect">
            <a:avLst/>
          </a:prstGeom>
          <a:noFill/>
        </p:spPr>
      </p:pic>
      <p:sp>
        <p:nvSpPr>
          <p:cNvPr id="7" name="TextBox 6"/>
          <p:cNvSpPr txBox="1"/>
          <p:nvPr/>
        </p:nvSpPr>
        <p:spPr>
          <a:xfrm>
            <a:off x="6324600" y="4343400"/>
            <a:ext cx="1295400" cy="400110"/>
          </a:xfrm>
          <a:prstGeom prst="rect">
            <a:avLst/>
          </a:prstGeom>
          <a:noFill/>
        </p:spPr>
        <p:txBody>
          <a:bodyPr wrap="square" rtlCol="0">
            <a:spAutoFit/>
          </a:bodyPr>
          <a:lstStyle/>
          <a:p>
            <a:r>
              <a:rPr lang="en-US" sz="2000" dirty="0"/>
              <a:t>Fig. 12–4</a:t>
            </a:r>
          </a:p>
        </p:txBody>
      </p:sp>
      <p:pic>
        <p:nvPicPr>
          <p:cNvPr id="8" name="Picture 7" descr="EQ 12-8(A).jpg"/>
          <p:cNvPicPr>
            <a:picLocks noChangeAspect="1"/>
          </p:cNvPicPr>
          <p:nvPr/>
        </p:nvPicPr>
        <p:blipFill>
          <a:blip r:embed="rId3" cstate="print"/>
          <a:stretch>
            <a:fillRect/>
          </a:stretch>
        </p:blipFill>
        <p:spPr>
          <a:xfrm>
            <a:off x="1828800" y="5791200"/>
            <a:ext cx="4981332" cy="6757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Thick Film Lubrication</a:t>
            </a:r>
          </a:p>
        </p:txBody>
      </p:sp>
      <p:sp>
        <p:nvSpPr>
          <p:cNvPr id="3" name="Content Placeholder 2"/>
          <p:cNvSpPr>
            <a:spLocks noGrp="1"/>
          </p:cNvSpPr>
          <p:nvPr>
            <p:ph idx="1"/>
          </p:nvPr>
        </p:nvSpPr>
        <p:spPr>
          <a:xfrm>
            <a:off x="381000" y="762000"/>
            <a:ext cx="8763000" cy="1676400"/>
          </a:xfrm>
        </p:spPr>
        <p:txBody>
          <a:bodyPr/>
          <a:lstStyle/>
          <a:p>
            <a:r>
              <a:rPr lang="en-US" dirty="0"/>
              <a:t>Formation of a film</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05"/>
          <p:cNvPicPr>
            <a:picLocks noChangeAspect="1" noChangeArrowheads="1"/>
          </p:cNvPicPr>
          <p:nvPr/>
        </p:nvPicPr>
        <p:blipFill>
          <a:blip r:embed="rId2" cstate="print"/>
          <a:srcRect l="10034" t="8328" r="12722"/>
          <a:stretch>
            <a:fillRect/>
          </a:stretch>
        </p:blipFill>
        <p:spPr bwMode="auto">
          <a:xfrm>
            <a:off x="1828800" y="2438400"/>
            <a:ext cx="5486400" cy="4114800"/>
          </a:xfrm>
          <a:prstGeom prst="rect">
            <a:avLst/>
          </a:prstGeom>
          <a:noFill/>
        </p:spPr>
      </p:pic>
      <p:sp>
        <p:nvSpPr>
          <p:cNvPr id="6" name="TextBox 5"/>
          <p:cNvSpPr txBox="1"/>
          <p:nvPr/>
        </p:nvSpPr>
        <p:spPr>
          <a:xfrm>
            <a:off x="3810000" y="6457890"/>
            <a:ext cx="1295400" cy="400110"/>
          </a:xfrm>
          <a:prstGeom prst="rect">
            <a:avLst/>
          </a:prstGeom>
          <a:noFill/>
        </p:spPr>
        <p:txBody>
          <a:bodyPr wrap="square" rtlCol="0">
            <a:spAutoFit/>
          </a:bodyPr>
          <a:lstStyle/>
          <a:p>
            <a:r>
              <a:rPr lang="en-US" sz="2000" dirty="0"/>
              <a:t>Fig. 12–5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4114800" cy="6019800"/>
          </a:xfrm>
        </p:spPr>
        <p:txBody>
          <a:bodyPr>
            <a:normAutofit/>
          </a:bodyPr>
          <a:lstStyle/>
          <a:p>
            <a:r>
              <a:rPr lang="en-US" dirty="0"/>
              <a:t>Center of journal at </a:t>
            </a:r>
            <a:r>
              <a:rPr lang="en-US" i="1" dirty="0"/>
              <a:t>O</a:t>
            </a:r>
          </a:p>
          <a:p>
            <a:r>
              <a:rPr lang="en-US" dirty="0"/>
              <a:t>Center of bearing at </a:t>
            </a:r>
            <a:r>
              <a:rPr lang="en-US" i="1" dirty="0"/>
              <a:t>O</a:t>
            </a:r>
            <a:r>
              <a:rPr lang="en-US" i="1" dirty="0">
                <a:latin typeface="Times New Roman"/>
                <a:cs typeface="Times New Roman"/>
              </a:rPr>
              <a:t>'</a:t>
            </a:r>
          </a:p>
          <a:p>
            <a:r>
              <a:rPr lang="en-US" i="1" dirty="0">
                <a:latin typeface="Times New Roman"/>
                <a:cs typeface="Times New Roman"/>
              </a:rPr>
              <a:t>Eccentricity e</a:t>
            </a:r>
          </a:p>
          <a:p>
            <a:r>
              <a:rPr lang="en-US" i="1" dirty="0">
                <a:latin typeface="Times New Roman"/>
                <a:cs typeface="Times New Roman"/>
              </a:rPr>
              <a:t>Minimum film thickness h</a:t>
            </a:r>
            <a:r>
              <a:rPr lang="en-US" baseline="-25000" dirty="0">
                <a:latin typeface="Times New Roman"/>
                <a:cs typeface="Times New Roman"/>
              </a:rPr>
              <a:t>0</a:t>
            </a:r>
            <a:r>
              <a:rPr lang="en-US" dirty="0">
                <a:latin typeface="Times New Roman"/>
                <a:cs typeface="Times New Roman"/>
              </a:rPr>
              <a:t> occurs at line of centers</a:t>
            </a:r>
          </a:p>
          <a:p>
            <a:r>
              <a:rPr lang="en-US" dirty="0">
                <a:latin typeface="Times New Roman"/>
                <a:cs typeface="Times New Roman"/>
              </a:rPr>
              <a:t>Film thickness anywhere is </a:t>
            </a:r>
            <a:r>
              <a:rPr lang="en-US" i="1" dirty="0">
                <a:latin typeface="Times New Roman"/>
                <a:cs typeface="Times New Roman"/>
              </a:rPr>
              <a:t>h</a:t>
            </a:r>
          </a:p>
          <a:p>
            <a:r>
              <a:rPr lang="en-US" i="1" dirty="0">
                <a:latin typeface="Times New Roman"/>
                <a:cs typeface="Times New Roman"/>
              </a:rPr>
              <a:t>Eccentricity ratio</a:t>
            </a:r>
            <a:endParaRPr lang="en-US" dirty="0">
              <a:latin typeface="Times New Roman"/>
              <a:cs typeface="Times New Roman"/>
            </a:endParaRPr>
          </a:p>
          <a:p>
            <a:endParaRPr lang="en-US" i="1" dirty="0">
              <a:latin typeface="Times New Roman"/>
              <a:cs typeface="Times New Roman"/>
            </a:endParaRPr>
          </a:p>
          <a:p>
            <a:endParaRPr lang="en-US" i="1" dirty="0">
              <a:latin typeface="Times New Roman"/>
              <a:cs typeface="Times New Roman"/>
            </a:endParaRPr>
          </a:p>
          <a:p>
            <a:r>
              <a:rPr lang="en-US" i="1" dirty="0">
                <a:latin typeface="Times New Roman"/>
                <a:cs typeface="Times New Roman"/>
              </a:rPr>
              <a:t>Partial bearing</a:t>
            </a:r>
            <a:r>
              <a:rPr lang="en-US" dirty="0">
                <a:latin typeface="Times New Roman"/>
                <a:cs typeface="Times New Roman"/>
              </a:rPr>
              <a:t> has </a:t>
            </a:r>
            <a:r>
              <a:rPr lang="en-US" i="1" dirty="0">
                <a:latin typeface="Symbol" pitchFamily="18" charset="2"/>
                <a:cs typeface="Times New Roman"/>
              </a:rPr>
              <a:t>b</a:t>
            </a:r>
            <a:r>
              <a:rPr lang="en-US" dirty="0">
                <a:latin typeface="Times New Roman"/>
                <a:cs typeface="Times New Roman"/>
              </a:rPr>
              <a:t> &lt; 360</a:t>
            </a:r>
          </a:p>
          <a:p>
            <a:r>
              <a:rPr lang="en-US" i="1" dirty="0">
                <a:latin typeface="Times New Roman"/>
                <a:cs typeface="Times New Roman"/>
              </a:rPr>
              <a:t>Full bearing </a:t>
            </a:r>
            <a:r>
              <a:rPr lang="en-US" dirty="0">
                <a:latin typeface="Times New Roman"/>
                <a:cs typeface="Times New Roman"/>
              </a:rPr>
              <a:t> has </a:t>
            </a:r>
            <a:r>
              <a:rPr lang="en-US" i="1" dirty="0">
                <a:latin typeface="Symbol" pitchFamily="18" charset="2"/>
                <a:cs typeface="Times New Roman"/>
              </a:rPr>
              <a:t>b</a:t>
            </a:r>
            <a:r>
              <a:rPr lang="en-US" dirty="0">
                <a:latin typeface="Times New Roman"/>
                <a:cs typeface="Times New Roman"/>
              </a:rPr>
              <a:t> = 360</a:t>
            </a:r>
          </a:p>
          <a:p>
            <a:r>
              <a:rPr lang="en-US" i="1" dirty="0">
                <a:latin typeface="Times New Roman"/>
                <a:cs typeface="Times New Roman"/>
              </a:rPr>
              <a:t>Fitted bearing</a:t>
            </a:r>
            <a:r>
              <a:rPr lang="en-US" dirty="0">
                <a:latin typeface="Times New Roman"/>
                <a:cs typeface="Times New Roman"/>
              </a:rPr>
              <a:t> has equal radii of bushing and journal</a:t>
            </a:r>
            <a:endParaRPr lang="en-US" i="1" dirty="0">
              <a:latin typeface="Times New Roman"/>
              <a:cs typeface="Times New Roman"/>
            </a:endParaRPr>
          </a:p>
        </p:txBody>
      </p:sp>
      <p:sp>
        <p:nvSpPr>
          <p:cNvPr id="2" name="Title 1"/>
          <p:cNvSpPr>
            <a:spLocks noGrp="1"/>
          </p:cNvSpPr>
          <p:nvPr>
            <p:ph type="title"/>
          </p:nvPr>
        </p:nvSpPr>
        <p:spPr/>
        <p:txBody>
          <a:bodyPr/>
          <a:lstStyle/>
          <a:p>
            <a:r>
              <a:rPr lang="en-US" dirty="0"/>
              <a:t>Nomenclature of a Journal Bearing</a:t>
            </a:r>
          </a:p>
        </p:txBody>
      </p:sp>
      <p:sp>
        <p:nvSpPr>
          <p:cNvPr id="4" name="Footer Placeholder 3"/>
          <p:cNvSpPr>
            <a:spLocks noGrp="1"/>
          </p:cNvSpPr>
          <p:nvPr>
            <p:ph type="ftr" sz="quarter" idx="11"/>
          </p:nvPr>
        </p:nvSpPr>
        <p:spPr/>
        <p:txBody>
          <a:bodyPr/>
          <a:lstStyle/>
          <a:p>
            <a:r>
              <a:rPr lang="en-US" dirty="0" err="1"/>
              <a:t>Shigley’s</a:t>
            </a:r>
            <a:r>
              <a:rPr lang="en-US" dirty="0"/>
              <a:t> Mechanical Engineering Design</a:t>
            </a:r>
          </a:p>
        </p:txBody>
      </p:sp>
      <p:pic>
        <p:nvPicPr>
          <p:cNvPr id="5" name="Picture 3" descr="bud29281_1206"/>
          <p:cNvPicPr>
            <a:picLocks noChangeAspect="1" noChangeArrowheads="1"/>
          </p:cNvPicPr>
          <p:nvPr/>
        </p:nvPicPr>
        <p:blipFill>
          <a:blip r:embed="rId2" cstate="print"/>
          <a:srcRect t="5408"/>
          <a:stretch>
            <a:fillRect/>
          </a:stretch>
        </p:blipFill>
        <p:spPr bwMode="auto">
          <a:xfrm>
            <a:off x="4648200" y="1066799"/>
            <a:ext cx="4262714" cy="4080443"/>
          </a:xfrm>
          <a:prstGeom prst="rect">
            <a:avLst/>
          </a:prstGeom>
          <a:noFill/>
        </p:spPr>
      </p:pic>
      <p:pic>
        <p:nvPicPr>
          <p:cNvPr id="8194" name="Picture 2"/>
          <p:cNvPicPr>
            <a:picLocks noChangeAspect="1" noChangeArrowheads="1"/>
          </p:cNvPicPr>
          <p:nvPr/>
        </p:nvPicPr>
        <p:blipFill>
          <a:blip r:embed="rId3" cstate="print"/>
          <a:srcRect/>
          <a:stretch>
            <a:fillRect/>
          </a:stretch>
        </p:blipFill>
        <p:spPr bwMode="auto">
          <a:xfrm>
            <a:off x="1905000" y="3810000"/>
            <a:ext cx="895350" cy="695325"/>
          </a:xfrm>
          <a:prstGeom prst="rect">
            <a:avLst/>
          </a:prstGeom>
          <a:noFill/>
          <a:ln w="9525">
            <a:noFill/>
            <a:miter lim="800000"/>
            <a:headEnd/>
            <a:tailEnd/>
          </a:ln>
        </p:spPr>
      </p:pic>
      <p:sp>
        <p:nvSpPr>
          <p:cNvPr id="7" name="TextBox 6"/>
          <p:cNvSpPr txBox="1"/>
          <p:nvPr/>
        </p:nvSpPr>
        <p:spPr>
          <a:xfrm>
            <a:off x="5867400" y="5562600"/>
            <a:ext cx="1295400" cy="400110"/>
          </a:xfrm>
          <a:prstGeom prst="rect">
            <a:avLst/>
          </a:prstGeom>
          <a:noFill/>
        </p:spPr>
        <p:txBody>
          <a:bodyPr wrap="square" rtlCol="0">
            <a:spAutoFit/>
          </a:bodyPr>
          <a:lstStyle/>
          <a:p>
            <a:r>
              <a:rPr lang="en-US" sz="2000" dirty="0"/>
              <a:t>Fig. 12–6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Hydrodynamic Theory</a:t>
            </a:r>
          </a:p>
        </p:txBody>
      </p:sp>
      <p:sp>
        <p:nvSpPr>
          <p:cNvPr id="3" name="Content Placeholder 2"/>
          <p:cNvSpPr>
            <a:spLocks noGrp="1"/>
          </p:cNvSpPr>
          <p:nvPr>
            <p:ph idx="1"/>
          </p:nvPr>
        </p:nvSpPr>
        <p:spPr>
          <a:xfrm>
            <a:off x="381000" y="762000"/>
            <a:ext cx="8763000" cy="2057400"/>
          </a:xfrm>
        </p:spPr>
        <p:txBody>
          <a:bodyPr/>
          <a:lstStyle/>
          <a:p>
            <a:r>
              <a:rPr lang="en-US" dirty="0"/>
              <a:t>Present theory originated with experimentation of Beauchamp Tower in early 1880s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07"/>
          <p:cNvPicPr>
            <a:picLocks noChangeAspect="1" noChangeArrowheads="1"/>
          </p:cNvPicPr>
          <p:nvPr/>
        </p:nvPicPr>
        <p:blipFill>
          <a:blip r:embed="rId2" cstate="print"/>
          <a:srcRect l="13036" t="8554" r="12995"/>
          <a:stretch>
            <a:fillRect/>
          </a:stretch>
        </p:blipFill>
        <p:spPr bwMode="auto">
          <a:xfrm>
            <a:off x="2209800" y="1905000"/>
            <a:ext cx="4495800" cy="4018628"/>
          </a:xfrm>
          <a:prstGeom prst="rect">
            <a:avLst/>
          </a:prstGeom>
          <a:noFill/>
        </p:spPr>
      </p:pic>
      <p:sp>
        <p:nvSpPr>
          <p:cNvPr id="6" name="TextBox 5"/>
          <p:cNvSpPr txBox="1"/>
          <p:nvPr/>
        </p:nvSpPr>
        <p:spPr>
          <a:xfrm>
            <a:off x="3657600" y="6274493"/>
            <a:ext cx="1295400" cy="400110"/>
          </a:xfrm>
          <a:prstGeom prst="rect">
            <a:avLst/>
          </a:prstGeom>
          <a:noFill/>
        </p:spPr>
        <p:txBody>
          <a:bodyPr wrap="square" rtlCol="0">
            <a:spAutoFit/>
          </a:bodyPr>
          <a:lstStyle/>
          <a:p>
            <a:r>
              <a:rPr lang="en-US" sz="2000" dirty="0"/>
              <a:t>Fig. 12–7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Pressure Distribution Curves of Tower</a:t>
            </a:r>
          </a:p>
        </p:txBody>
      </p:sp>
      <p:sp>
        <p:nvSpPr>
          <p:cNvPr id="3" name="Content Placeholder 2"/>
          <p:cNvSpPr>
            <a:spLocks noGrp="1"/>
          </p:cNvSpPr>
          <p:nvPr>
            <p:ph idx="1"/>
          </p:nvPr>
        </p:nvSpPr>
        <p:spPr>
          <a:xfrm>
            <a:off x="381000" y="762000"/>
            <a:ext cx="8763000" cy="1371600"/>
          </a:xfrm>
        </p:spPr>
        <p:txBody>
          <a:bodyPr/>
          <a:lstStyle/>
          <a:p>
            <a:r>
              <a:rPr lang="en-US" dirty="0"/>
              <a:t> </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08"/>
          <p:cNvPicPr>
            <a:picLocks noChangeAspect="1" noChangeArrowheads="1"/>
          </p:cNvPicPr>
          <p:nvPr/>
        </p:nvPicPr>
        <p:blipFill>
          <a:blip r:embed="rId2" cstate="print"/>
          <a:srcRect l="2171" t="6650" r="2127"/>
          <a:stretch>
            <a:fillRect/>
          </a:stretch>
        </p:blipFill>
        <p:spPr bwMode="auto">
          <a:xfrm>
            <a:off x="1524000" y="2133600"/>
            <a:ext cx="5638800" cy="4452303"/>
          </a:xfrm>
          <a:prstGeom prst="rect">
            <a:avLst/>
          </a:prstGeom>
          <a:noFill/>
        </p:spPr>
      </p:pic>
      <p:sp>
        <p:nvSpPr>
          <p:cNvPr id="6" name="TextBox 5"/>
          <p:cNvSpPr txBox="1"/>
          <p:nvPr/>
        </p:nvSpPr>
        <p:spPr>
          <a:xfrm>
            <a:off x="3810000" y="6248400"/>
            <a:ext cx="1295400" cy="400110"/>
          </a:xfrm>
          <a:prstGeom prst="rect">
            <a:avLst/>
          </a:prstGeom>
          <a:noFill/>
        </p:spPr>
        <p:txBody>
          <a:bodyPr wrap="square" rtlCol="0">
            <a:spAutoFit/>
          </a:bodyPr>
          <a:lstStyle/>
          <a:p>
            <a:r>
              <a:rPr lang="en-US" sz="2000" dirty="0"/>
              <a:t>Fig. 12–8</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Reynolds Plane Slider Simplification</a:t>
            </a:r>
          </a:p>
        </p:txBody>
      </p:sp>
      <p:sp>
        <p:nvSpPr>
          <p:cNvPr id="3" name="Content Placeholder 2"/>
          <p:cNvSpPr>
            <a:spLocks noGrp="1"/>
          </p:cNvSpPr>
          <p:nvPr>
            <p:ph idx="1"/>
          </p:nvPr>
        </p:nvSpPr>
        <p:spPr>
          <a:xfrm>
            <a:off x="381000" y="762000"/>
            <a:ext cx="8610600" cy="5715000"/>
          </a:xfrm>
        </p:spPr>
        <p:txBody>
          <a:bodyPr/>
          <a:lstStyle/>
          <a:p>
            <a:r>
              <a:rPr lang="en-US" dirty="0"/>
              <a:t>Reynolds realized fluid films were so thin in comparison with bearing radius that curvature could be neglected</a:t>
            </a:r>
          </a:p>
          <a:p>
            <a:r>
              <a:rPr lang="en-US" dirty="0"/>
              <a:t>Replaced curved bearing with flat bearing</a:t>
            </a:r>
          </a:p>
          <a:p>
            <a:r>
              <a:rPr lang="en-US" dirty="0"/>
              <a:t>Called </a:t>
            </a:r>
            <a:r>
              <a:rPr lang="en-US" i="1" dirty="0"/>
              <a:t>plane slider bearing</a:t>
            </a:r>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09"/>
          <p:cNvPicPr>
            <a:picLocks noChangeAspect="1" noChangeArrowheads="1"/>
          </p:cNvPicPr>
          <p:nvPr/>
        </p:nvPicPr>
        <p:blipFill>
          <a:blip r:embed="rId2" cstate="print"/>
          <a:srcRect t="8231"/>
          <a:stretch>
            <a:fillRect/>
          </a:stretch>
        </p:blipFill>
        <p:spPr bwMode="auto">
          <a:xfrm>
            <a:off x="457200" y="2590800"/>
            <a:ext cx="8686800" cy="4017963"/>
          </a:xfrm>
          <a:prstGeom prst="rect">
            <a:avLst/>
          </a:prstGeom>
          <a:noFill/>
        </p:spPr>
      </p:pic>
      <p:sp>
        <p:nvSpPr>
          <p:cNvPr id="6" name="TextBox 5"/>
          <p:cNvSpPr txBox="1"/>
          <p:nvPr/>
        </p:nvSpPr>
        <p:spPr>
          <a:xfrm>
            <a:off x="3886200" y="6457890"/>
            <a:ext cx="1295400" cy="400110"/>
          </a:xfrm>
          <a:prstGeom prst="rect">
            <a:avLst/>
          </a:prstGeom>
          <a:noFill/>
        </p:spPr>
        <p:txBody>
          <a:bodyPr wrap="square" rtlCol="0">
            <a:spAutoFit/>
          </a:bodyPr>
          <a:lstStyle/>
          <a:p>
            <a:r>
              <a:rPr lang="en-US" sz="2000" dirty="0"/>
              <a:t>Fig. 12–9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Velocity Distribution</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381000" y="839594"/>
            <a:ext cx="8763000" cy="641195"/>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3009900" y="1586842"/>
            <a:ext cx="6134100" cy="809625"/>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2905125" y="2502520"/>
            <a:ext cx="6238875" cy="762000"/>
          </a:xfrm>
          <a:prstGeom prst="rect">
            <a:avLst/>
          </a:prstGeom>
          <a:noFill/>
          <a:ln w="9525">
            <a:noFill/>
            <a:miter lim="800000"/>
            <a:headEnd/>
            <a:tailEnd/>
          </a:ln>
        </p:spPr>
      </p:pic>
      <p:pic>
        <p:nvPicPr>
          <p:cNvPr id="9221" name="Picture 5"/>
          <p:cNvPicPr>
            <a:picLocks noChangeAspect="1" noChangeArrowheads="1"/>
          </p:cNvPicPr>
          <p:nvPr/>
        </p:nvPicPr>
        <p:blipFill>
          <a:blip r:embed="rId5" cstate="print"/>
          <a:srcRect/>
          <a:stretch>
            <a:fillRect/>
          </a:stretch>
        </p:blipFill>
        <p:spPr bwMode="auto">
          <a:xfrm>
            <a:off x="2924175" y="3370573"/>
            <a:ext cx="6219825" cy="790575"/>
          </a:xfrm>
          <a:prstGeom prst="rect">
            <a:avLst/>
          </a:prstGeom>
          <a:noFill/>
          <a:ln w="9525">
            <a:noFill/>
            <a:miter lim="800000"/>
            <a:headEnd/>
            <a:tailEnd/>
          </a:ln>
        </p:spPr>
      </p:pic>
      <p:pic>
        <p:nvPicPr>
          <p:cNvPr id="9222" name="Picture 6"/>
          <p:cNvPicPr>
            <a:picLocks noChangeAspect="1" noChangeArrowheads="1"/>
          </p:cNvPicPr>
          <p:nvPr/>
        </p:nvPicPr>
        <p:blipFill>
          <a:blip r:embed="rId6" cstate="print"/>
          <a:srcRect/>
          <a:stretch>
            <a:fillRect/>
          </a:stretch>
        </p:blipFill>
        <p:spPr bwMode="auto">
          <a:xfrm>
            <a:off x="2076450" y="4267200"/>
            <a:ext cx="7067550" cy="17811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Velocity Distribution</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2209800" y="1066800"/>
            <a:ext cx="6591300" cy="9906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209800" y="2133600"/>
            <a:ext cx="3867150" cy="952500"/>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1828800" y="3352800"/>
            <a:ext cx="7019925" cy="8001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 Distribution</a:t>
            </a:r>
          </a:p>
        </p:txBody>
      </p:sp>
      <p:sp>
        <p:nvSpPr>
          <p:cNvPr id="3" name="Content Placeholder 2"/>
          <p:cNvSpPr>
            <a:spLocks noGrp="1"/>
          </p:cNvSpPr>
          <p:nvPr>
            <p:ph idx="1"/>
          </p:nvPr>
        </p:nvSpPr>
        <p:spPr>
          <a:xfrm>
            <a:off x="457200" y="762000"/>
            <a:ext cx="8458200" cy="1295400"/>
          </a:xfrm>
        </p:spPr>
        <p:txBody>
          <a:bodyPr/>
          <a:lstStyle/>
          <a:p>
            <a:r>
              <a:rPr lang="en-US" dirty="0"/>
              <a:t>Velocity distribution superposes parabolic distribution onto linear distribution</a:t>
            </a:r>
          </a:p>
          <a:p>
            <a:r>
              <a:rPr lang="en-US" dirty="0"/>
              <a:t>When pressure is maximum, </a:t>
            </a:r>
            <a:r>
              <a:rPr lang="en-US" i="1" dirty="0" err="1"/>
              <a:t>dp</a:t>
            </a:r>
            <a:r>
              <a:rPr lang="en-US" i="1" dirty="0"/>
              <a:t>/</a:t>
            </a:r>
            <a:r>
              <a:rPr lang="en-US" i="1" dirty="0" err="1"/>
              <a:t>dx</a:t>
            </a:r>
            <a:r>
              <a:rPr lang="en-US" i="1" dirty="0"/>
              <a:t> = </a:t>
            </a:r>
            <a:r>
              <a:rPr lang="en-US" dirty="0"/>
              <a:t>0 and</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10"/>
          <p:cNvPicPr>
            <a:picLocks noChangeAspect="1" noChangeArrowheads="1"/>
          </p:cNvPicPr>
          <p:nvPr/>
        </p:nvPicPr>
        <p:blipFill>
          <a:blip r:embed="rId2" cstate="print"/>
          <a:srcRect l="11436" t="12622"/>
          <a:stretch>
            <a:fillRect/>
          </a:stretch>
        </p:blipFill>
        <p:spPr bwMode="auto">
          <a:xfrm>
            <a:off x="914400" y="2362200"/>
            <a:ext cx="7696200" cy="4275138"/>
          </a:xfrm>
          <a:prstGeom prst="rect">
            <a:avLst/>
          </a:prstGeom>
          <a:noFill/>
        </p:spPr>
      </p:pic>
      <p:sp>
        <p:nvSpPr>
          <p:cNvPr id="6" name="TextBox 5"/>
          <p:cNvSpPr txBox="1"/>
          <p:nvPr/>
        </p:nvSpPr>
        <p:spPr>
          <a:xfrm>
            <a:off x="4343400" y="6457890"/>
            <a:ext cx="1295400" cy="400110"/>
          </a:xfrm>
          <a:prstGeom prst="rect">
            <a:avLst/>
          </a:prstGeom>
          <a:noFill/>
        </p:spPr>
        <p:txBody>
          <a:bodyPr wrap="square" rtlCol="0">
            <a:spAutoFit/>
          </a:bodyPr>
          <a:lstStyle/>
          <a:p>
            <a:r>
              <a:rPr lang="en-US" sz="2000" dirty="0"/>
              <a:t>Fig. 12–10</a:t>
            </a:r>
          </a:p>
        </p:txBody>
      </p:sp>
      <p:pic>
        <p:nvPicPr>
          <p:cNvPr id="7" name="Picture 6" descr="EQ 12-9(G).jpg"/>
          <p:cNvPicPr>
            <a:picLocks noChangeAspect="1"/>
          </p:cNvPicPr>
          <p:nvPr/>
        </p:nvPicPr>
        <p:blipFill>
          <a:blip r:embed="rId3" cstate="print"/>
          <a:stretch>
            <a:fillRect/>
          </a:stretch>
        </p:blipFill>
        <p:spPr>
          <a:xfrm>
            <a:off x="6248400" y="1524000"/>
            <a:ext cx="2895600" cy="5334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Reynolds Equation</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2486025" y="914400"/>
            <a:ext cx="6257925" cy="981075"/>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2133600" y="2007394"/>
            <a:ext cx="6534150" cy="876300"/>
          </a:xfrm>
          <a:prstGeom prst="rect">
            <a:avLst/>
          </a:prstGeom>
          <a:noFill/>
          <a:ln w="9525">
            <a:noFill/>
            <a:miter lim="800000"/>
            <a:headEnd/>
            <a:tailEnd/>
          </a:ln>
        </p:spPr>
      </p:pic>
      <p:pic>
        <p:nvPicPr>
          <p:cNvPr id="11268" name="Picture 4"/>
          <p:cNvPicPr>
            <a:picLocks noChangeAspect="1" noChangeArrowheads="1"/>
          </p:cNvPicPr>
          <p:nvPr/>
        </p:nvPicPr>
        <p:blipFill>
          <a:blip r:embed="rId4" cstate="print"/>
          <a:srcRect/>
          <a:stretch>
            <a:fillRect/>
          </a:stretch>
        </p:blipFill>
        <p:spPr bwMode="auto">
          <a:xfrm>
            <a:off x="1905000" y="2995613"/>
            <a:ext cx="1457325" cy="742950"/>
          </a:xfrm>
          <a:prstGeom prst="rect">
            <a:avLst/>
          </a:prstGeom>
          <a:noFill/>
          <a:ln w="9525">
            <a:noFill/>
            <a:miter lim="800000"/>
            <a:headEnd/>
            <a:tailEnd/>
          </a:ln>
        </p:spPr>
      </p:pic>
      <p:pic>
        <p:nvPicPr>
          <p:cNvPr id="11269" name="Picture 5"/>
          <p:cNvPicPr>
            <a:picLocks noChangeAspect="1" noChangeArrowheads="1"/>
          </p:cNvPicPr>
          <p:nvPr/>
        </p:nvPicPr>
        <p:blipFill>
          <a:blip r:embed="rId5" cstate="print"/>
          <a:srcRect/>
          <a:stretch>
            <a:fillRect/>
          </a:stretch>
        </p:blipFill>
        <p:spPr bwMode="auto">
          <a:xfrm>
            <a:off x="2057400" y="3850482"/>
            <a:ext cx="4562475" cy="838200"/>
          </a:xfrm>
          <a:prstGeom prst="rect">
            <a:avLst/>
          </a:prstGeom>
          <a:noFill/>
          <a:ln w="9525">
            <a:noFill/>
            <a:miter lim="800000"/>
            <a:headEnd/>
            <a:tailEnd/>
          </a:ln>
        </p:spPr>
      </p:pic>
      <p:pic>
        <p:nvPicPr>
          <p:cNvPr id="11270" name="Picture 6"/>
          <p:cNvPicPr>
            <a:picLocks noChangeAspect="1" noChangeArrowheads="1"/>
          </p:cNvPicPr>
          <p:nvPr/>
        </p:nvPicPr>
        <p:blipFill>
          <a:blip r:embed="rId6" cstate="print"/>
          <a:srcRect/>
          <a:stretch>
            <a:fillRect/>
          </a:stretch>
        </p:blipFill>
        <p:spPr bwMode="auto">
          <a:xfrm>
            <a:off x="1990725" y="4800600"/>
            <a:ext cx="6753225" cy="92392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3"/>
            <a:ext cx="7497763" cy="461962"/>
          </a:xfrm>
        </p:spPr>
        <p:txBody>
          <a:bodyPr/>
          <a:lstStyle/>
          <a:p>
            <a:pPr eaLnBrk="1" fontAlgn="auto" hangingPunct="1">
              <a:spcAft>
                <a:spcPts val="0"/>
              </a:spcAft>
              <a:defRPr/>
            </a:pPr>
            <a:r>
              <a:rPr lang="en-US" dirty="0"/>
              <a:t>Chapter Outline</a:t>
            </a:r>
          </a:p>
        </p:txBody>
      </p:sp>
      <p:sp>
        <p:nvSpPr>
          <p:cNvPr id="4" name="Footer Placeholder 3"/>
          <p:cNvSpPr>
            <a:spLocks noGrp="1"/>
          </p:cNvSpPr>
          <p:nvPr>
            <p:ph type="ftr" sz="quarter" idx="4294967295"/>
          </p:nvPr>
        </p:nvSpPr>
        <p:spPr>
          <a:xfrm>
            <a:off x="6629400" y="6553200"/>
            <a:ext cx="2514600" cy="304800"/>
          </a:xfrm>
          <a:prstGeom prst="rect">
            <a:avLst/>
          </a:prstGeom>
        </p:spPr>
        <p:txBody>
          <a:bodyPr/>
          <a:lstStyle/>
          <a:p>
            <a:pPr>
              <a:defRPr/>
            </a:pPr>
            <a:r>
              <a:rPr lang="en-US"/>
              <a:t>Shigley’s Mechanical Engineering Design</a:t>
            </a:r>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r="14595" b="34406"/>
          <a:stretch>
            <a:fillRect/>
          </a:stretch>
        </p:blipFill>
        <p:spPr bwMode="auto">
          <a:xfrm>
            <a:off x="609600" y="723900"/>
            <a:ext cx="82296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4516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Reynolds Equation</a:t>
            </a:r>
          </a:p>
        </p:txBody>
      </p:sp>
      <p:sp>
        <p:nvSpPr>
          <p:cNvPr id="3" name="Content Placeholder 2"/>
          <p:cNvSpPr>
            <a:spLocks noGrp="1"/>
          </p:cNvSpPr>
          <p:nvPr>
            <p:ph idx="1"/>
          </p:nvPr>
        </p:nvSpPr>
        <p:spPr>
          <a:xfrm>
            <a:off x="381000" y="762000"/>
            <a:ext cx="8763000" cy="5715000"/>
          </a:xfrm>
        </p:spPr>
        <p:txBody>
          <a:bodyPr/>
          <a:lstStyle/>
          <a:p>
            <a:r>
              <a:rPr lang="en-US" dirty="0"/>
              <a:t>Classical Reynolds equation for one-dimensional flow, neglecting side leakage,</a:t>
            </a:r>
          </a:p>
          <a:p>
            <a:endParaRPr lang="en-US" dirty="0"/>
          </a:p>
          <a:p>
            <a:endParaRPr lang="en-US" dirty="0"/>
          </a:p>
          <a:p>
            <a:endParaRPr lang="en-US" dirty="0"/>
          </a:p>
          <a:p>
            <a:r>
              <a:rPr lang="en-US" dirty="0"/>
              <a:t>With side leakage included,</a:t>
            </a:r>
          </a:p>
          <a:p>
            <a:endParaRPr lang="en-US" dirty="0"/>
          </a:p>
          <a:p>
            <a:endParaRPr lang="en-US" dirty="0"/>
          </a:p>
          <a:p>
            <a:r>
              <a:rPr lang="en-US" dirty="0"/>
              <a:t>No general analytical solutions</a:t>
            </a:r>
          </a:p>
          <a:p>
            <a:r>
              <a:rPr lang="en-US" dirty="0"/>
              <a:t>One important approximate solution by Sommerfeld,</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1676400" y="1600200"/>
            <a:ext cx="6753225" cy="92392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391286" y="3352800"/>
            <a:ext cx="7000240" cy="762000"/>
          </a:xfrm>
          <a:prstGeom prst="rect">
            <a:avLst/>
          </a:prstGeom>
          <a:noFill/>
          <a:ln w="9525">
            <a:noFill/>
            <a:miter lim="800000"/>
            <a:headEnd/>
            <a:tailEnd/>
          </a:ln>
          <a:effectLst/>
        </p:spPr>
      </p:pic>
      <p:pic>
        <p:nvPicPr>
          <p:cNvPr id="7" name="Picture 3"/>
          <p:cNvPicPr>
            <a:picLocks noChangeAspect="1" noChangeArrowheads="1"/>
          </p:cNvPicPr>
          <p:nvPr/>
        </p:nvPicPr>
        <p:blipFill>
          <a:blip r:embed="rId4" cstate="print"/>
          <a:srcRect/>
          <a:stretch>
            <a:fillRect/>
          </a:stretch>
        </p:blipFill>
        <p:spPr bwMode="auto">
          <a:xfrm>
            <a:off x="2743200" y="5181600"/>
            <a:ext cx="5648325" cy="828675"/>
          </a:xfrm>
          <a:prstGeom prst="rect">
            <a:avLst/>
          </a:prstGeom>
          <a:noFill/>
          <a:ln w="9525">
            <a:noFill/>
            <a:miter lim="800000"/>
            <a:headEnd/>
            <a:tailEnd/>
          </a:ln>
          <a:effectLst/>
        </p:spPr>
      </p:pic>
      <p:sp>
        <p:nvSpPr>
          <p:cNvPr id="8" name="文字方塊 7"/>
          <p:cNvSpPr txBox="1"/>
          <p:nvPr/>
        </p:nvSpPr>
        <p:spPr>
          <a:xfrm>
            <a:off x="914400" y="6060340"/>
            <a:ext cx="5535490" cy="707886"/>
          </a:xfrm>
          <a:prstGeom prst="rect">
            <a:avLst/>
          </a:prstGeom>
          <a:noFill/>
        </p:spPr>
        <p:txBody>
          <a:bodyPr wrap="none" rtlCol="0">
            <a:spAutoFit/>
          </a:bodyPr>
          <a:lstStyle/>
          <a:p>
            <a:r>
              <a:rPr lang="en-US" altLang="zh-TW" sz="2000" dirty="0"/>
              <a:t>Osborne Reynolds, “Theory of Lubrication, Part I,” </a:t>
            </a:r>
          </a:p>
          <a:p>
            <a:r>
              <a:rPr lang="en-US" altLang="zh-TW" sz="2000" dirty="0"/>
              <a:t>Phil. Trans. Roy. Soc. London, 1886.</a:t>
            </a:r>
            <a:endParaRPr lang="zh-TW" alt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頁尾版面配置區 2"/>
          <p:cNvSpPr>
            <a:spLocks noGrp="1"/>
          </p:cNvSpPr>
          <p:nvPr>
            <p:ph type="ftr" sz="quarter" idx="11"/>
          </p:nvPr>
        </p:nvSpPr>
        <p:spPr/>
        <p:txBody>
          <a:bodyPr/>
          <a:lstStyle/>
          <a:p>
            <a:r>
              <a:rPr lang="en-US"/>
              <a:t>Shigley’s Mechanical Engineering Design</a:t>
            </a:r>
            <a:endParaRPr lang="en-US" dirty="0"/>
          </a:p>
        </p:txBody>
      </p:sp>
      <p:pic>
        <p:nvPicPr>
          <p:cNvPr id="4" name="圖片 3"/>
          <p:cNvPicPr>
            <a:picLocks noChangeAspect="1"/>
          </p:cNvPicPr>
          <p:nvPr/>
        </p:nvPicPr>
        <p:blipFill>
          <a:blip r:embed="rId2"/>
          <a:stretch>
            <a:fillRect/>
          </a:stretch>
        </p:blipFill>
        <p:spPr>
          <a:xfrm>
            <a:off x="459950" y="0"/>
            <a:ext cx="8224099" cy="6858000"/>
          </a:xfrm>
          <a:prstGeom prst="rect">
            <a:avLst/>
          </a:prstGeom>
        </p:spPr>
      </p:pic>
    </p:spTree>
    <p:extLst>
      <p:ext uri="{BB962C8B-B14F-4D97-AF65-F5344CB8AC3E}">
        <p14:creationId xmlns:p14="http://schemas.microsoft.com/office/powerpoint/2010/main" val="3525700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a:xfrm>
            <a:off x="381000" y="762000"/>
            <a:ext cx="8763000" cy="5715000"/>
          </a:xfrm>
        </p:spPr>
        <p:txBody>
          <a:bodyPr/>
          <a:lstStyle/>
          <a:p>
            <a:r>
              <a:rPr lang="en-US" dirty="0"/>
              <a:t>Variables either given or under control of designer</a:t>
            </a:r>
          </a:p>
          <a:p>
            <a:endParaRPr lang="en-US" dirty="0"/>
          </a:p>
          <a:p>
            <a:endParaRPr lang="en-US" dirty="0"/>
          </a:p>
          <a:p>
            <a:endParaRPr lang="en-US" dirty="0"/>
          </a:p>
          <a:p>
            <a:endParaRPr lang="en-US" dirty="0"/>
          </a:p>
          <a:p>
            <a:r>
              <a:rPr lang="en-US" dirty="0"/>
              <a:t>Dependent variables, or </a:t>
            </a:r>
            <a:r>
              <a:rPr lang="en-US" i="1" dirty="0"/>
              <a:t>performance factors</a:t>
            </a:r>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1066800" y="1219200"/>
            <a:ext cx="5981700" cy="158115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1066800" y="3505200"/>
            <a:ext cx="4371975" cy="143827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Significant Angular Speed</a:t>
            </a:r>
          </a:p>
        </p:txBody>
      </p:sp>
      <p:sp>
        <p:nvSpPr>
          <p:cNvPr id="3" name="Content Placeholder 2"/>
          <p:cNvSpPr>
            <a:spLocks noGrp="1"/>
          </p:cNvSpPr>
          <p:nvPr>
            <p:ph idx="1"/>
          </p:nvPr>
        </p:nvSpPr>
        <p:spPr>
          <a:xfrm>
            <a:off x="381000" y="733425"/>
            <a:ext cx="8763000" cy="3581400"/>
          </a:xfrm>
        </p:spPr>
        <p:txBody>
          <a:bodyPr/>
          <a:lstStyle/>
          <a:p>
            <a:r>
              <a:rPr lang="en-US" dirty="0"/>
              <a:t>Angular speed </a:t>
            </a:r>
            <a:r>
              <a:rPr lang="en-US" i="1" dirty="0"/>
              <a:t>N</a:t>
            </a:r>
            <a:r>
              <a:rPr lang="en-US" dirty="0"/>
              <a:t> that is significant to hydrodynamic film bearing performance is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381000" y="1524000"/>
            <a:ext cx="8763000" cy="1823677"/>
          </a:xfrm>
          <a:prstGeom prst="rect">
            <a:avLst/>
          </a:prstGeom>
          <a:noFill/>
          <a:ln w="9525">
            <a:noFill/>
            <a:miter lim="800000"/>
            <a:headEnd/>
            <a:tailEnd/>
          </a:ln>
          <a:effectLst/>
        </p:spPr>
      </p:pic>
      <p:pic>
        <p:nvPicPr>
          <p:cNvPr id="6" name="Picture 3" descr="bud29281_1211"/>
          <p:cNvPicPr>
            <a:picLocks noChangeAspect="1" noChangeArrowheads="1"/>
          </p:cNvPicPr>
          <p:nvPr/>
        </p:nvPicPr>
        <p:blipFill>
          <a:blip r:embed="rId3" cstate="print"/>
          <a:srcRect t="9707"/>
          <a:stretch>
            <a:fillRect/>
          </a:stretch>
        </p:blipFill>
        <p:spPr bwMode="auto">
          <a:xfrm>
            <a:off x="457200" y="3733800"/>
            <a:ext cx="8686800" cy="2835275"/>
          </a:xfrm>
          <a:prstGeom prst="rect">
            <a:avLst/>
          </a:prstGeom>
          <a:noFill/>
        </p:spPr>
      </p:pic>
      <p:sp>
        <p:nvSpPr>
          <p:cNvPr id="7" name="TextBox 6"/>
          <p:cNvSpPr txBox="1"/>
          <p:nvPr/>
        </p:nvSpPr>
        <p:spPr>
          <a:xfrm>
            <a:off x="4114800" y="6457890"/>
            <a:ext cx="1295400" cy="400110"/>
          </a:xfrm>
          <a:prstGeom prst="rect">
            <a:avLst/>
          </a:prstGeom>
          <a:noFill/>
        </p:spPr>
        <p:txBody>
          <a:bodyPr wrap="square" rtlCol="0">
            <a:spAutoFit/>
          </a:bodyPr>
          <a:lstStyle/>
          <a:p>
            <a:r>
              <a:rPr lang="en-US" sz="2000" dirty="0"/>
              <a:t>Fig. 12–11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Trumpler’s Design Criteria</a:t>
            </a:r>
          </a:p>
        </p:txBody>
      </p:sp>
      <p:sp>
        <p:nvSpPr>
          <p:cNvPr id="3" name="Content Placeholder 2"/>
          <p:cNvSpPr>
            <a:spLocks noGrp="1"/>
          </p:cNvSpPr>
          <p:nvPr>
            <p:ph idx="1"/>
          </p:nvPr>
        </p:nvSpPr>
        <p:spPr>
          <a:xfrm>
            <a:off x="381000" y="762000"/>
            <a:ext cx="8763000" cy="5791200"/>
          </a:xfrm>
        </p:spPr>
        <p:txBody>
          <a:bodyPr/>
          <a:lstStyle/>
          <a:p>
            <a:r>
              <a:rPr lang="en-US" dirty="0"/>
              <a:t>Trumpler, a well-known bearing designer, recommended a set of design criteria.</a:t>
            </a:r>
          </a:p>
          <a:p>
            <a:r>
              <a:rPr lang="en-US" dirty="0"/>
              <a:t>Minimum film thickness to prevent accumulation of ground off surface particles</a:t>
            </a:r>
          </a:p>
          <a:p>
            <a:endParaRPr lang="en-US" dirty="0"/>
          </a:p>
          <a:p>
            <a:r>
              <a:rPr lang="en-US" dirty="0"/>
              <a:t>Maximum temperature to prevent vaporization of lighter lubricant components</a:t>
            </a:r>
          </a:p>
          <a:p>
            <a:endParaRPr lang="en-US" dirty="0"/>
          </a:p>
          <a:p>
            <a:r>
              <a:rPr lang="en-US" dirty="0"/>
              <a:t>Maximum starting load to limit wear at startup when there is metal-to-metal contact</a:t>
            </a:r>
          </a:p>
          <a:p>
            <a:endParaRPr lang="en-US" dirty="0"/>
          </a:p>
          <a:p>
            <a:endParaRPr lang="en-US" dirty="0"/>
          </a:p>
          <a:p>
            <a:r>
              <a:rPr lang="en-US" dirty="0"/>
              <a:t>Minimum design factor on running load</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1819275" y="2362200"/>
            <a:ext cx="6962775" cy="561975"/>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2667000" y="3581400"/>
            <a:ext cx="6115050" cy="447675"/>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2581275" y="4800600"/>
            <a:ext cx="6200775" cy="800100"/>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3152775" y="6172200"/>
            <a:ext cx="5629275" cy="39052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Relations of the Variables</a:t>
            </a:r>
          </a:p>
        </p:txBody>
      </p:sp>
      <p:sp>
        <p:nvSpPr>
          <p:cNvPr id="3" name="Content Placeholder 2"/>
          <p:cNvSpPr>
            <a:spLocks noGrp="1"/>
          </p:cNvSpPr>
          <p:nvPr>
            <p:ph idx="1"/>
          </p:nvPr>
        </p:nvSpPr>
        <p:spPr>
          <a:xfrm>
            <a:off x="381000" y="762000"/>
            <a:ext cx="8763000" cy="5791200"/>
          </a:xfrm>
        </p:spPr>
        <p:txBody>
          <a:bodyPr/>
          <a:lstStyle/>
          <a:p>
            <a:r>
              <a:rPr lang="en-US" dirty="0"/>
              <a:t>Albert Raymondi and John Boyd used an iteration technique to solve Reynolds’ equation.</a:t>
            </a:r>
          </a:p>
          <a:p>
            <a:r>
              <a:rPr lang="en-US" dirty="0"/>
              <a:t>Published 45 charts and 6 tables</a:t>
            </a:r>
          </a:p>
          <a:p>
            <a:r>
              <a:rPr lang="en-US" dirty="0"/>
              <a:t>This text includes charts from Part III of Raymondi and Boyd</a:t>
            </a:r>
          </a:p>
          <a:p>
            <a:pPr lvl="1"/>
            <a:r>
              <a:rPr lang="en-US" dirty="0"/>
              <a:t>Assumes infinitely long bearings, thus no side leakage</a:t>
            </a:r>
          </a:p>
          <a:p>
            <a:pPr lvl="1"/>
            <a:r>
              <a:rPr lang="en-US" dirty="0"/>
              <a:t>Assumes full bearing</a:t>
            </a:r>
          </a:p>
          <a:p>
            <a:pPr lvl="1"/>
            <a:r>
              <a:rPr lang="en-US" dirty="0"/>
              <a:t>Assumes oil film is ruptured when film pressure becomes zero</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Viscosity Charts</a:t>
            </a:r>
          </a:p>
        </p:txBody>
      </p:sp>
      <p:sp>
        <p:nvSpPr>
          <p:cNvPr id="3" name="Content Placeholder 2"/>
          <p:cNvSpPr>
            <a:spLocks noGrp="1"/>
          </p:cNvSpPr>
          <p:nvPr>
            <p:ph idx="1"/>
          </p:nvPr>
        </p:nvSpPr>
        <p:spPr>
          <a:xfrm>
            <a:off x="381000" y="762000"/>
            <a:ext cx="8763000" cy="5715000"/>
          </a:xfrm>
        </p:spPr>
        <p:txBody>
          <a:bodyPr/>
          <a:lstStyle/>
          <a:p>
            <a:r>
              <a:rPr lang="en-US" dirty="0"/>
              <a:t>Viscosity is clearly a function of temperature</a:t>
            </a:r>
          </a:p>
          <a:p>
            <a:r>
              <a:rPr lang="en-US" dirty="0"/>
              <a:t>Viscosity charts of common lubricants are given in Figs. 12–12 through 12–14</a:t>
            </a:r>
          </a:p>
          <a:p>
            <a:r>
              <a:rPr lang="en-US" dirty="0"/>
              <a:t>Raymondi and Boyd assumed constant viscosity through the loading zone</a:t>
            </a:r>
          </a:p>
          <a:p>
            <a:r>
              <a:rPr lang="en-US" dirty="0"/>
              <a:t>Not completely true since temperature rises as work is done on the lubricant passing through the loading zone</a:t>
            </a:r>
          </a:p>
          <a:p>
            <a:r>
              <a:rPr lang="en-US" dirty="0"/>
              <a:t>Use average temperature to find a viscosity</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3200400" y="4191000"/>
            <a:ext cx="5343525" cy="6858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Viscosity-Temperature Chart in U.S. Customary Units</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12"/>
          <p:cNvPicPr>
            <a:picLocks noChangeAspect="1" noChangeArrowheads="1"/>
          </p:cNvPicPr>
          <p:nvPr/>
        </p:nvPicPr>
        <p:blipFill>
          <a:blip r:embed="rId2" cstate="print"/>
          <a:srcRect t="11905"/>
          <a:stretch>
            <a:fillRect/>
          </a:stretch>
        </p:blipFill>
        <p:spPr bwMode="auto">
          <a:xfrm>
            <a:off x="1600200" y="744476"/>
            <a:ext cx="5029200" cy="6113524"/>
          </a:xfrm>
          <a:prstGeom prst="rect">
            <a:avLst/>
          </a:prstGeom>
          <a:noFill/>
        </p:spPr>
      </p:pic>
      <p:sp>
        <p:nvSpPr>
          <p:cNvPr id="5" name="TextBox 4"/>
          <p:cNvSpPr txBox="1"/>
          <p:nvPr/>
        </p:nvSpPr>
        <p:spPr>
          <a:xfrm>
            <a:off x="6629400" y="6172200"/>
            <a:ext cx="1295400" cy="400110"/>
          </a:xfrm>
          <a:prstGeom prst="rect">
            <a:avLst/>
          </a:prstGeom>
          <a:noFill/>
        </p:spPr>
        <p:txBody>
          <a:bodyPr wrap="square" rtlCol="0">
            <a:spAutoFit/>
          </a:bodyPr>
          <a:lstStyle/>
          <a:p>
            <a:r>
              <a:rPr lang="en-US" sz="2000" dirty="0"/>
              <a:t>Fig. 12–12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Viscosity-Temperature Chart in Metric Units</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5" name="Picture 3" descr="bud29281_1213"/>
          <p:cNvPicPr>
            <a:picLocks noChangeAspect="1" noChangeArrowheads="1"/>
          </p:cNvPicPr>
          <p:nvPr/>
        </p:nvPicPr>
        <p:blipFill>
          <a:blip r:embed="rId2" cstate="print"/>
          <a:srcRect t="10976"/>
          <a:stretch>
            <a:fillRect/>
          </a:stretch>
        </p:blipFill>
        <p:spPr bwMode="auto">
          <a:xfrm>
            <a:off x="1371600" y="734037"/>
            <a:ext cx="5334000" cy="6123963"/>
          </a:xfrm>
          <a:prstGeom prst="rect">
            <a:avLst/>
          </a:prstGeom>
          <a:noFill/>
        </p:spPr>
      </p:pic>
      <p:sp>
        <p:nvSpPr>
          <p:cNvPr id="6" name="TextBox 5"/>
          <p:cNvSpPr txBox="1"/>
          <p:nvPr/>
        </p:nvSpPr>
        <p:spPr>
          <a:xfrm>
            <a:off x="6781800" y="6172200"/>
            <a:ext cx="1295400" cy="400110"/>
          </a:xfrm>
          <a:prstGeom prst="rect">
            <a:avLst/>
          </a:prstGeom>
          <a:noFill/>
        </p:spPr>
        <p:txBody>
          <a:bodyPr wrap="square" rtlCol="0">
            <a:spAutoFit/>
          </a:bodyPr>
          <a:lstStyle/>
          <a:p>
            <a:r>
              <a:rPr lang="en-US" sz="2000" dirty="0"/>
              <a:t>Fig. 12–13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9"/>
            <a:ext cx="8077200" cy="830997"/>
          </a:xfrm>
        </p:spPr>
        <p:txBody>
          <a:bodyPr/>
          <a:lstStyle/>
          <a:p>
            <a:r>
              <a:rPr lang="en-US" dirty="0"/>
              <a:t>Viscosity-Temperature Chart for Multi-viscosity Lubricants</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6" name="Picture 3" descr="bud29281_1214"/>
          <p:cNvPicPr>
            <a:picLocks noChangeAspect="1" noChangeArrowheads="1"/>
          </p:cNvPicPr>
          <p:nvPr/>
        </p:nvPicPr>
        <p:blipFill>
          <a:blip r:embed="rId2" cstate="print"/>
          <a:srcRect t="20248"/>
          <a:stretch>
            <a:fillRect/>
          </a:stretch>
        </p:blipFill>
        <p:spPr bwMode="auto">
          <a:xfrm>
            <a:off x="1143000" y="747885"/>
            <a:ext cx="5562600" cy="6110115"/>
          </a:xfrm>
          <a:prstGeom prst="rect">
            <a:avLst/>
          </a:prstGeom>
          <a:noFill/>
        </p:spPr>
      </p:pic>
      <p:sp>
        <p:nvSpPr>
          <p:cNvPr id="7" name="TextBox 6"/>
          <p:cNvSpPr txBox="1"/>
          <p:nvPr/>
        </p:nvSpPr>
        <p:spPr>
          <a:xfrm>
            <a:off x="6705600" y="6096000"/>
            <a:ext cx="1295400" cy="400110"/>
          </a:xfrm>
          <a:prstGeom prst="rect">
            <a:avLst/>
          </a:prstGeom>
          <a:noFill/>
        </p:spPr>
        <p:txBody>
          <a:bodyPr wrap="square" rtlCol="0">
            <a:spAutoFit/>
          </a:bodyPr>
          <a:lstStyle/>
          <a:p>
            <a:r>
              <a:rPr lang="en-US" sz="2000" dirty="0"/>
              <a:t>Fig. 12–14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nvSpPr>
        <p:spPr bwMode="auto">
          <a:xfrm>
            <a:off x="663575" y="641350"/>
            <a:ext cx="815975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kumimoji="0" lang="en-US" altLang="zh-TW" dirty="0"/>
              <a:t>One motivation for using hydrodynamic bearing is to </a:t>
            </a:r>
            <a:r>
              <a:rPr kumimoji="0" lang="en-US" altLang="zh-TW" dirty="0">
                <a:highlight>
                  <a:srgbClr val="FFFF00"/>
                </a:highlight>
              </a:rPr>
              <a:t>reduce the </a:t>
            </a:r>
          </a:p>
          <a:p>
            <a:pPr eaLnBrk="1" hangingPunct="1">
              <a:spcBef>
                <a:spcPct val="0"/>
              </a:spcBef>
              <a:buClrTx/>
              <a:buSzTx/>
              <a:buFontTx/>
              <a:buNone/>
            </a:pPr>
            <a:r>
              <a:rPr kumimoji="0" lang="en-US" altLang="zh-TW" dirty="0">
                <a:highlight>
                  <a:srgbClr val="FFFF00"/>
                </a:highlight>
              </a:rPr>
              <a:t>diameter or even the thickness of the motor</a:t>
            </a:r>
            <a:r>
              <a:rPr kumimoji="0" lang="en-US" altLang="zh-TW" dirty="0"/>
              <a:t>.</a:t>
            </a:r>
          </a:p>
        </p:txBody>
      </p:sp>
      <p:pic>
        <p:nvPicPr>
          <p:cNvPr id="20483"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212013"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733800"/>
            <a:ext cx="5711825" cy="262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6172200"/>
            <a:ext cx="258445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506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Curve Fits for Viscosity-Temperature Chart</a:t>
            </a:r>
          </a:p>
        </p:txBody>
      </p:sp>
      <p:sp>
        <p:nvSpPr>
          <p:cNvPr id="3" name="Content Placeholder 2"/>
          <p:cNvSpPr>
            <a:spLocks noGrp="1"/>
          </p:cNvSpPr>
          <p:nvPr>
            <p:ph idx="1"/>
          </p:nvPr>
        </p:nvSpPr>
        <p:spPr>
          <a:xfrm>
            <a:off x="381000" y="762000"/>
            <a:ext cx="8763000" cy="5791200"/>
          </a:xfrm>
        </p:spPr>
        <p:txBody>
          <a:bodyPr/>
          <a:lstStyle/>
          <a:p>
            <a:r>
              <a:rPr lang="en-US" dirty="0"/>
              <a:t>Approximate curve fit for Fig. 12–12 is given by</a:t>
            </a:r>
          </a:p>
          <a:p>
            <a:endParaRPr lang="en-US" dirty="0"/>
          </a:p>
          <a:p>
            <a:endParaRPr lang="en-US" dirty="0"/>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2057400" y="1371600"/>
            <a:ext cx="5629275" cy="497432"/>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1219200" y="2286000"/>
            <a:ext cx="7019925" cy="3609975"/>
          </a:xfrm>
          <a:prstGeom prst="rect">
            <a:avLst/>
          </a:prstGeom>
          <a:noFill/>
          <a:ln w="9525">
            <a:noFill/>
            <a:miter lim="800000"/>
            <a:headEnd/>
            <a:tailEnd/>
          </a:ln>
        </p:spPr>
      </p:pic>
      <p:sp>
        <p:nvSpPr>
          <p:cNvPr id="7" name="TextBox 6"/>
          <p:cNvSpPr txBox="1"/>
          <p:nvPr/>
        </p:nvSpPr>
        <p:spPr>
          <a:xfrm>
            <a:off x="3962400" y="5867400"/>
            <a:ext cx="1524000" cy="400110"/>
          </a:xfrm>
          <a:prstGeom prst="rect">
            <a:avLst/>
          </a:prstGeom>
          <a:noFill/>
        </p:spPr>
        <p:txBody>
          <a:bodyPr wrap="square" rtlCol="0">
            <a:spAutoFit/>
          </a:bodyPr>
          <a:lstStyle/>
          <a:p>
            <a:r>
              <a:rPr lang="en-US" sz="2000" dirty="0"/>
              <a:t>Table 12–1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 of Raimondi and Boyd</a:t>
            </a:r>
          </a:p>
        </p:txBody>
      </p:sp>
      <p:sp>
        <p:nvSpPr>
          <p:cNvPr id="3" name="Content Placeholder 2"/>
          <p:cNvSpPr>
            <a:spLocks noGrp="1"/>
          </p:cNvSpPr>
          <p:nvPr>
            <p:ph idx="1"/>
          </p:nvPr>
        </p:nvSpPr>
        <p:spPr>
          <a:xfrm>
            <a:off x="381000" y="762000"/>
            <a:ext cx="4419600" cy="5638800"/>
          </a:xfrm>
        </p:spPr>
        <p:txBody>
          <a:bodyPr/>
          <a:lstStyle/>
          <a:p>
            <a:r>
              <a:rPr lang="en-US" dirty="0"/>
              <a:t>Polar diagram of the film pressure distribution showing notation used by Raimondi and Boyd</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15"/>
          <p:cNvPicPr>
            <a:picLocks noChangeAspect="1" noChangeArrowheads="1"/>
          </p:cNvPicPr>
          <p:nvPr/>
        </p:nvPicPr>
        <p:blipFill>
          <a:blip r:embed="rId2" cstate="print"/>
          <a:srcRect l="8323" t="4881" r="12635"/>
          <a:stretch>
            <a:fillRect/>
          </a:stretch>
        </p:blipFill>
        <p:spPr bwMode="auto">
          <a:xfrm>
            <a:off x="4724400" y="762000"/>
            <a:ext cx="4139481" cy="5867400"/>
          </a:xfrm>
          <a:prstGeom prst="rect">
            <a:avLst/>
          </a:prstGeom>
          <a:noFill/>
        </p:spPr>
      </p:pic>
      <p:sp>
        <p:nvSpPr>
          <p:cNvPr id="6" name="TextBox 5"/>
          <p:cNvSpPr txBox="1"/>
          <p:nvPr/>
        </p:nvSpPr>
        <p:spPr>
          <a:xfrm>
            <a:off x="6629400" y="6096000"/>
            <a:ext cx="1295400" cy="400110"/>
          </a:xfrm>
          <a:prstGeom prst="rect">
            <a:avLst/>
          </a:prstGeom>
          <a:noFill/>
        </p:spPr>
        <p:txBody>
          <a:bodyPr wrap="square" rtlCol="0">
            <a:spAutoFit/>
          </a:bodyPr>
          <a:lstStyle/>
          <a:p>
            <a:r>
              <a:rPr lang="en-US" sz="2000" dirty="0"/>
              <a:t>Fig. 12–15</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Film Thickness and Eccentricity Ratio</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16"/>
          <p:cNvPicPr>
            <a:picLocks noChangeAspect="1" noChangeArrowheads="1"/>
          </p:cNvPicPr>
          <p:nvPr/>
        </p:nvPicPr>
        <p:blipFill>
          <a:blip r:embed="rId2" cstate="print"/>
          <a:srcRect t="4579"/>
          <a:stretch>
            <a:fillRect/>
          </a:stretch>
        </p:blipFill>
        <p:spPr bwMode="auto">
          <a:xfrm>
            <a:off x="381000" y="838200"/>
            <a:ext cx="8763000" cy="5188095"/>
          </a:xfrm>
          <a:prstGeom prst="rect">
            <a:avLst/>
          </a:prstGeom>
          <a:noFill/>
        </p:spPr>
      </p:pic>
      <p:sp>
        <p:nvSpPr>
          <p:cNvPr id="5" name="TextBox 4"/>
          <p:cNvSpPr txBox="1"/>
          <p:nvPr/>
        </p:nvSpPr>
        <p:spPr>
          <a:xfrm>
            <a:off x="4267200" y="6096000"/>
            <a:ext cx="1295400" cy="400110"/>
          </a:xfrm>
          <a:prstGeom prst="rect">
            <a:avLst/>
          </a:prstGeom>
          <a:noFill/>
        </p:spPr>
        <p:txBody>
          <a:bodyPr wrap="square" rtlCol="0">
            <a:spAutoFit/>
          </a:bodyPr>
          <a:lstStyle/>
          <a:p>
            <a:r>
              <a:rPr lang="en-US" sz="2000" dirty="0"/>
              <a:t>Fig. 12–16</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 of Minimum Film Thickness</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17"/>
          <p:cNvPicPr>
            <a:picLocks noChangeAspect="1" noChangeArrowheads="1"/>
          </p:cNvPicPr>
          <p:nvPr/>
        </p:nvPicPr>
        <p:blipFill>
          <a:blip r:embed="rId2" cstate="print"/>
          <a:srcRect t="5823"/>
          <a:stretch>
            <a:fillRect/>
          </a:stretch>
        </p:blipFill>
        <p:spPr bwMode="auto">
          <a:xfrm>
            <a:off x="381000" y="763130"/>
            <a:ext cx="8763000" cy="5564645"/>
          </a:xfrm>
          <a:prstGeom prst="rect">
            <a:avLst/>
          </a:prstGeom>
          <a:noFill/>
        </p:spPr>
      </p:pic>
      <p:sp>
        <p:nvSpPr>
          <p:cNvPr id="5" name="TextBox 4"/>
          <p:cNvSpPr txBox="1"/>
          <p:nvPr/>
        </p:nvSpPr>
        <p:spPr>
          <a:xfrm>
            <a:off x="4343400" y="6324600"/>
            <a:ext cx="1295400" cy="400110"/>
          </a:xfrm>
          <a:prstGeom prst="rect">
            <a:avLst/>
          </a:prstGeom>
          <a:noFill/>
        </p:spPr>
        <p:txBody>
          <a:bodyPr wrap="square" rtlCol="0">
            <a:spAutoFit/>
          </a:bodyPr>
          <a:lstStyle/>
          <a:p>
            <a:r>
              <a:rPr lang="en-US" sz="2000" dirty="0"/>
              <a:t>Fig. 12–17</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of Friction Variable</a:t>
            </a:r>
          </a:p>
        </p:txBody>
      </p:sp>
      <p:pic>
        <p:nvPicPr>
          <p:cNvPr id="4" name="Picture 3" descr="bud29281_1218"/>
          <p:cNvPicPr>
            <a:picLocks noChangeAspect="1" noChangeArrowheads="1"/>
          </p:cNvPicPr>
          <p:nvPr/>
        </p:nvPicPr>
        <p:blipFill>
          <a:blip r:embed="rId2" cstate="print"/>
          <a:srcRect t="14609"/>
          <a:stretch>
            <a:fillRect/>
          </a:stretch>
        </p:blipFill>
        <p:spPr bwMode="auto">
          <a:xfrm>
            <a:off x="457200" y="742949"/>
            <a:ext cx="8153400" cy="6115051"/>
          </a:xfrm>
          <a:prstGeom prst="rect">
            <a:avLst/>
          </a:prstGeom>
          <a:noFill/>
        </p:spPr>
      </p:pic>
      <p:sp>
        <p:nvSpPr>
          <p:cNvPr id="3" name="Footer Placeholder 2"/>
          <p:cNvSpPr>
            <a:spLocks noGrp="1"/>
          </p:cNvSpPr>
          <p:nvPr>
            <p:ph type="ftr" sz="quarter" idx="11"/>
          </p:nvPr>
        </p:nvSpPr>
        <p:spPr/>
        <p:txBody>
          <a:bodyPr/>
          <a:lstStyle/>
          <a:p>
            <a:r>
              <a:rPr lang="en-US" dirty="0" err="1"/>
              <a:t>Shigley’s</a:t>
            </a:r>
            <a:r>
              <a:rPr lang="en-US" dirty="0"/>
              <a:t> Mechanical Engineering Design</a:t>
            </a:r>
          </a:p>
        </p:txBody>
      </p:sp>
      <p:sp>
        <p:nvSpPr>
          <p:cNvPr id="5" name="TextBox 4"/>
          <p:cNvSpPr txBox="1"/>
          <p:nvPr/>
        </p:nvSpPr>
        <p:spPr>
          <a:xfrm>
            <a:off x="1371600" y="6457890"/>
            <a:ext cx="1295400" cy="400110"/>
          </a:xfrm>
          <a:prstGeom prst="rect">
            <a:avLst/>
          </a:prstGeom>
          <a:noFill/>
        </p:spPr>
        <p:txBody>
          <a:bodyPr wrap="square" rtlCol="0">
            <a:spAutoFit/>
          </a:bodyPr>
          <a:lstStyle/>
          <a:p>
            <a:r>
              <a:rPr lang="en-US" sz="2000" dirty="0"/>
              <a:t>Fig. 12–18</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Variable</a:t>
            </a:r>
          </a:p>
        </p:txBody>
      </p:sp>
      <p:pic>
        <p:nvPicPr>
          <p:cNvPr id="4" name="Picture 3" descr="bud29281_1219"/>
          <p:cNvPicPr>
            <a:picLocks noChangeAspect="1" noChangeArrowheads="1"/>
          </p:cNvPicPr>
          <p:nvPr/>
        </p:nvPicPr>
        <p:blipFill>
          <a:blip r:embed="rId2" cstate="print"/>
          <a:srcRect t="6253"/>
          <a:stretch>
            <a:fillRect/>
          </a:stretch>
        </p:blipFill>
        <p:spPr bwMode="auto">
          <a:xfrm>
            <a:off x="1371600" y="723191"/>
            <a:ext cx="6400800" cy="6134810"/>
          </a:xfrm>
          <a:prstGeom prst="rect">
            <a:avLst/>
          </a:prstGeom>
          <a:noFill/>
        </p:spPr>
      </p:pic>
      <p:sp>
        <p:nvSpPr>
          <p:cNvPr id="3" name="Footer Placeholder 2"/>
          <p:cNvSpPr>
            <a:spLocks noGrp="1"/>
          </p:cNvSpPr>
          <p:nvPr>
            <p:ph type="ftr" sz="quarter" idx="11"/>
          </p:nvPr>
        </p:nvSpPr>
        <p:spPr/>
        <p:txBody>
          <a:bodyPr/>
          <a:lstStyle/>
          <a:p>
            <a:r>
              <a:rPr lang="en-US" dirty="0" err="1"/>
              <a:t>Shigley’s</a:t>
            </a:r>
            <a:r>
              <a:rPr lang="en-US" dirty="0"/>
              <a:t> Mechanical Engineering Design</a:t>
            </a:r>
          </a:p>
        </p:txBody>
      </p:sp>
      <p:sp>
        <p:nvSpPr>
          <p:cNvPr id="5" name="TextBox 4"/>
          <p:cNvSpPr txBox="1"/>
          <p:nvPr/>
        </p:nvSpPr>
        <p:spPr>
          <a:xfrm>
            <a:off x="1828800" y="6457890"/>
            <a:ext cx="1295400" cy="400110"/>
          </a:xfrm>
          <a:prstGeom prst="rect">
            <a:avLst/>
          </a:prstGeom>
          <a:noFill/>
        </p:spPr>
        <p:txBody>
          <a:bodyPr wrap="square" rtlCol="0">
            <a:spAutoFit/>
          </a:bodyPr>
          <a:lstStyle/>
          <a:p>
            <a:r>
              <a:rPr lang="en-US" sz="2000" dirty="0"/>
              <a:t>Fig. 12–19</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Ratio of Side Flow to Total Flow</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20"/>
          <p:cNvPicPr>
            <a:picLocks noChangeAspect="1" noChangeArrowheads="1"/>
          </p:cNvPicPr>
          <p:nvPr/>
        </p:nvPicPr>
        <p:blipFill>
          <a:blip r:embed="rId2" cstate="print"/>
          <a:srcRect t="7924"/>
          <a:stretch>
            <a:fillRect/>
          </a:stretch>
        </p:blipFill>
        <p:spPr bwMode="auto">
          <a:xfrm>
            <a:off x="381000" y="762000"/>
            <a:ext cx="8696218" cy="5380038"/>
          </a:xfrm>
          <a:prstGeom prst="rect">
            <a:avLst/>
          </a:prstGeom>
          <a:noFill/>
        </p:spPr>
      </p:pic>
      <p:sp>
        <p:nvSpPr>
          <p:cNvPr id="5" name="TextBox 4"/>
          <p:cNvSpPr txBox="1"/>
          <p:nvPr/>
        </p:nvSpPr>
        <p:spPr>
          <a:xfrm>
            <a:off x="4038600" y="6172200"/>
            <a:ext cx="1295400" cy="400110"/>
          </a:xfrm>
          <a:prstGeom prst="rect">
            <a:avLst/>
          </a:prstGeom>
          <a:noFill/>
        </p:spPr>
        <p:txBody>
          <a:bodyPr wrap="square" rtlCol="0">
            <a:spAutoFit/>
          </a:bodyPr>
          <a:lstStyle/>
          <a:p>
            <a:r>
              <a:rPr lang="en-US" sz="2000" dirty="0"/>
              <a:t>Fig. 12–20</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Film Pressure</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21"/>
          <p:cNvPicPr>
            <a:picLocks noChangeAspect="1" noChangeArrowheads="1"/>
          </p:cNvPicPr>
          <p:nvPr/>
        </p:nvPicPr>
        <p:blipFill>
          <a:blip r:embed="rId2" cstate="print"/>
          <a:srcRect t="7552"/>
          <a:stretch>
            <a:fillRect/>
          </a:stretch>
        </p:blipFill>
        <p:spPr bwMode="auto">
          <a:xfrm>
            <a:off x="400050" y="762000"/>
            <a:ext cx="8695748" cy="5356225"/>
          </a:xfrm>
          <a:prstGeom prst="rect">
            <a:avLst/>
          </a:prstGeom>
          <a:noFill/>
        </p:spPr>
      </p:pic>
      <p:sp>
        <p:nvSpPr>
          <p:cNvPr id="5" name="TextBox 4"/>
          <p:cNvSpPr txBox="1"/>
          <p:nvPr/>
        </p:nvSpPr>
        <p:spPr>
          <a:xfrm>
            <a:off x="4038600" y="6172200"/>
            <a:ext cx="1295400" cy="400110"/>
          </a:xfrm>
          <a:prstGeom prst="rect">
            <a:avLst/>
          </a:prstGeom>
          <a:noFill/>
        </p:spPr>
        <p:txBody>
          <a:bodyPr wrap="square" rtlCol="0">
            <a:spAutoFit/>
          </a:bodyPr>
          <a:lstStyle/>
          <a:p>
            <a:r>
              <a:rPr lang="en-US" sz="2000" dirty="0"/>
              <a:t>Fig. 12–21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Terminating Position of Film</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22"/>
          <p:cNvPicPr>
            <a:picLocks noChangeAspect="1" noChangeArrowheads="1"/>
          </p:cNvPicPr>
          <p:nvPr/>
        </p:nvPicPr>
        <p:blipFill>
          <a:blip r:embed="rId2" cstate="print"/>
          <a:srcRect t="6084"/>
          <a:stretch>
            <a:fillRect/>
          </a:stretch>
        </p:blipFill>
        <p:spPr bwMode="auto">
          <a:xfrm>
            <a:off x="438150" y="762000"/>
            <a:ext cx="8695426" cy="5334000"/>
          </a:xfrm>
          <a:prstGeom prst="rect">
            <a:avLst/>
          </a:prstGeom>
          <a:noFill/>
        </p:spPr>
      </p:pic>
      <p:sp>
        <p:nvSpPr>
          <p:cNvPr id="5" name="TextBox 4"/>
          <p:cNvSpPr txBox="1"/>
          <p:nvPr/>
        </p:nvSpPr>
        <p:spPr>
          <a:xfrm>
            <a:off x="4038600" y="6172200"/>
            <a:ext cx="1295400" cy="400110"/>
          </a:xfrm>
          <a:prstGeom prst="rect">
            <a:avLst/>
          </a:prstGeom>
          <a:noFill/>
        </p:spPr>
        <p:txBody>
          <a:bodyPr wrap="square" rtlCol="0">
            <a:spAutoFit/>
          </a:bodyPr>
          <a:lstStyle/>
          <a:p>
            <a:r>
              <a:rPr lang="en-US" sz="2000" dirty="0"/>
              <a:t>Fig. 12–22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12–1</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11938"/>
            <a:ext cx="86677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62000"/>
            <a:ext cx="8263944" cy="721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 y="1888163"/>
            <a:ext cx="8252417" cy="243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fontAlgn="auto" hangingPunct="1">
              <a:spcBef>
                <a:spcPts val="0"/>
              </a:spcBef>
              <a:spcAft>
                <a:spcPts val="0"/>
              </a:spcAft>
              <a:defRPr/>
            </a:pPr>
            <a:endParaRPr kumimoji="0" lang="en-US">
              <a:solidFill>
                <a:prstClr val="black"/>
              </a:solidFill>
              <a:latin typeface="Calibri"/>
              <a:ea typeface="+mn-ea"/>
            </a:endParaRPr>
          </a:p>
        </p:txBody>
      </p:sp>
      <p:pic>
        <p:nvPicPr>
          <p:cNvPr id="21507" name="圖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609600"/>
            <a:ext cx="57150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828800" y="3228975"/>
            <a:ext cx="2492375" cy="369888"/>
          </a:xfrm>
          <a:prstGeom prst="rect">
            <a:avLst/>
          </a:prstGeom>
        </p:spPr>
        <p:txBody>
          <a:bodyPr wrap="none">
            <a:spAutoFit/>
          </a:bodyPr>
          <a:lstStyle/>
          <a:p>
            <a:pPr eaLnBrk="1" fontAlgn="auto" hangingPunct="1">
              <a:spcBef>
                <a:spcPts val="0"/>
              </a:spcBef>
              <a:spcAft>
                <a:spcPts val="0"/>
              </a:spcAft>
              <a:defRPr/>
            </a:pPr>
            <a:r>
              <a:rPr kumimoji="0" lang="zh-TW" altLang="en-US" dirty="0">
                <a:solidFill>
                  <a:prstClr val="black"/>
                </a:solidFill>
                <a:latin typeface="Calibri"/>
                <a:ea typeface="新細明體"/>
              </a:rPr>
              <a:t>硬碟機馬達系統示意圖</a:t>
            </a:r>
            <a:endParaRPr kumimoji="0" lang="en-US" dirty="0">
              <a:solidFill>
                <a:prstClr val="black"/>
              </a:solidFill>
              <a:latin typeface="Calibri"/>
              <a:ea typeface="+mn-ea"/>
            </a:endParaRPr>
          </a:p>
        </p:txBody>
      </p:sp>
      <p:pic>
        <p:nvPicPr>
          <p:cNvPr id="21509" name="圖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228975"/>
            <a:ext cx="35687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H="1">
            <a:off x="7391400" y="2438400"/>
            <a:ext cx="1066800" cy="2362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001000" y="1939925"/>
            <a:ext cx="790575" cy="369888"/>
          </a:xfrm>
          <a:prstGeom prst="rect">
            <a:avLst/>
          </a:prstGeom>
          <a:noFill/>
        </p:spPr>
        <p:txBody>
          <a:bodyPr wrap="none">
            <a:spAutoFit/>
          </a:bodyPr>
          <a:lstStyle/>
          <a:p>
            <a:pPr eaLnBrk="1" fontAlgn="auto" hangingPunct="1">
              <a:spcBef>
                <a:spcPts val="0"/>
              </a:spcBef>
              <a:spcAft>
                <a:spcPts val="0"/>
              </a:spcAft>
              <a:defRPr/>
            </a:pPr>
            <a:r>
              <a:rPr kumimoji="0" lang="en-US" dirty="0">
                <a:solidFill>
                  <a:prstClr val="black"/>
                </a:solidFill>
                <a:latin typeface="Calibri"/>
                <a:ea typeface="+mn-ea"/>
              </a:rPr>
              <a:t>Sleeve</a:t>
            </a:r>
          </a:p>
        </p:txBody>
      </p:sp>
      <p:sp>
        <p:nvSpPr>
          <p:cNvPr id="10" name="TextBox 9"/>
          <p:cNvSpPr txBox="1"/>
          <p:nvPr/>
        </p:nvSpPr>
        <p:spPr>
          <a:xfrm>
            <a:off x="6934200" y="1973263"/>
            <a:ext cx="668338" cy="368300"/>
          </a:xfrm>
          <a:prstGeom prst="rect">
            <a:avLst/>
          </a:prstGeom>
          <a:noFill/>
        </p:spPr>
        <p:txBody>
          <a:bodyPr wrap="none">
            <a:spAutoFit/>
          </a:bodyPr>
          <a:lstStyle/>
          <a:p>
            <a:pPr eaLnBrk="1" fontAlgn="auto" hangingPunct="1">
              <a:spcBef>
                <a:spcPts val="0"/>
              </a:spcBef>
              <a:spcAft>
                <a:spcPts val="0"/>
              </a:spcAft>
              <a:defRPr/>
            </a:pPr>
            <a:r>
              <a:rPr kumimoji="0" lang="en-US" dirty="0">
                <a:solidFill>
                  <a:prstClr val="black"/>
                </a:solidFill>
                <a:latin typeface="Calibri"/>
                <a:ea typeface="+mn-ea"/>
              </a:rPr>
              <a:t>Shaft</a:t>
            </a:r>
          </a:p>
        </p:txBody>
      </p:sp>
      <p:cxnSp>
        <p:nvCxnSpPr>
          <p:cNvPr id="11" name="Straight Arrow Connector 10"/>
          <p:cNvCxnSpPr>
            <a:stCxn id="10" idx="2"/>
          </p:cNvCxnSpPr>
          <p:nvPr/>
        </p:nvCxnSpPr>
        <p:spPr>
          <a:xfrm flipH="1">
            <a:off x="7191375" y="2341563"/>
            <a:ext cx="77788" cy="15446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1514" name="Group 12"/>
          <p:cNvGrpSpPr>
            <a:grpSpLocks/>
          </p:cNvGrpSpPr>
          <p:nvPr/>
        </p:nvGrpSpPr>
        <p:grpSpPr bwMode="auto">
          <a:xfrm>
            <a:off x="1736725" y="4214813"/>
            <a:ext cx="2819400" cy="2374900"/>
            <a:chOff x="609600" y="838200"/>
            <a:chExt cx="2819400" cy="2375725"/>
          </a:xfrm>
        </p:grpSpPr>
        <p:pic>
          <p:nvPicPr>
            <p:cNvPr id="21516"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838200"/>
              <a:ext cx="17526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2"/>
            <p:cNvPicPr>
              <a:picLocks noChangeAspect="1" noChangeArrowheads="1"/>
            </p:cNvPicPr>
            <p:nvPr/>
          </p:nvPicPr>
          <p:blipFill>
            <a:blip r:embed="rId5">
              <a:extLst>
                <a:ext uri="{28A0092B-C50C-407E-A947-70E740481C1C}">
                  <a14:useLocalDpi xmlns:a14="http://schemas.microsoft.com/office/drawing/2010/main" val="0"/>
                </a:ext>
              </a:extLst>
            </a:blip>
            <a:srcRect l="20007" t="935" r="1123" b="17560"/>
            <a:stretch>
              <a:fillRect/>
            </a:stretch>
          </p:blipFill>
          <p:spPr bwMode="auto">
            <a:xfrm rot="-5400000">
              <a:off x="2158032" y="1069139"/>
              <a:ext cx="1501906" cy="1040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8" name="Picture 4"/>
            <p:cNvPicPr>
              <a:picLocks noChangeAspect="1" noChangeArrowheads="1"/>
            </p:cNvPicPr>
            <p:nvPr/>
          </p:nvPicPr>
          <p:blipFill>
            <a:blip r:embed="rId6">
              <a:extLst>
                <a:ext uri="{28A0092B-C50C-407E-A947-70E740481C1C}">
                  <a14:useLocalDpi xmlns:a14="http://schemas.microsoft.com/office/drawing/2010/main" val="0"/>
                </a:ext>
              </a:extLst>
            </a:blip>
            <a:srcRect l="8720" t="19456" r="22049" b="-3696"/>
            <a:stretch>
              <a:fillRect/>
            </a:stretch>
          </p:blipFill>
          <p:spPr bwMode="auto">
            <a:xfrm>
              <a:off x="2388971" y="2362200"/>
              <a:ext cx="1040029" cy="85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515" name="Picture 4" descr="US_C10K147_Birdseye_LR"/>
          <p:cNvPicPr>
            <a:picLocks noChangeAspect="1" noChangeArrowheads="1"/>
          </p:cNvPicPr>
          <p:nvPr/>
        </p:nvPicPr>
        <p:blipFill>
          <a:blip r:embed="rId7">
            <a:extLst>
              <a:ext uri="{28A0092B-C50C-407E-A947-70E740481C1C}">
                <a14:useLocalDpi xmlns:a14="http://schemas.microsoft.com/office/drawing/2010/main" val="0"/>
              </a:ext>
            </a:extLst>
          </a:blip>
          <a:srcRect l="10376" t="5891" r="11810" b="6798"/>
          <a:stretch>
            <a:fillRect/>
          </a:stretch>
        </p:blipFill>
        <p:spPr bwMode="auto">
          <a:xfrm>
            <a:off x="304800" y="4267200"/>
            <a:ext cx="1143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8808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79549" y="834434"/>
            <a:ext cx="8292795" cy="2750731"/>
            <a:chOff x="762000" y="4495800"/>
            <a:chExt cx="7781925" cy="2581275"/>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495800"/>
              <a:ext cx="77819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090"/>
            <a:stretch/>
          </p:blipFill>
          <p:spPr bwMode="auto">
            <a:xfrm>
              <a:off x="762000" y="5029200"/>
              <a:ext cx="7781925"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itle 1"/>
          <p:cNvSpPr>
            <a:spLocks noGrp="1"/>
          </p:cNvSpPr>
          <p:nvPr>
            <p:ph type="title"/>
          </p:nvPr>
        </p:nvSpPr>
        <p:spPr/>
        <p:txBody>
          <a:bodyPr/>
          <a:lstStyle/>
          <a:p>
            <a:r>
              <a:rPr lang="en-US" dirty="0"/>
              <a:t>Example 12–1 (continued)</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204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599" y="3200400"/>
            <a:ext cx="8286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828800"/>
            <a:ext cx="8286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49" y="761999"/>
            <a:ext cx="8220053" cy="4260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12–2</a:t>
            </a:r>
          </a:p>
        </p:txBody>
      </p:sp>
      <p:sp>
        <p:nvSpPr>
          <p:cNvPr id="3" name="Footer Placeholder 2"/>
          <p:cNvSpPr>
            <a:spLocks noGrp="1"/>
          </p:cNvSpPr>
          <p:nvPr>
            <p:ph type="ftr" sz="quarter" idx="11"/>
          </p:nvPr>
        </p:nvSpPr>
        <p:spPr/>
        <p:txBody>
          <a:bodyPr/>
          <a:lstStyle/>
          <a:p>
            <a:r>
              <a:rPr lang="en-US" dirty="0" err="1"/>
              <a:t>Shigley’s</a:t>
            </a:r>
            <a:r>
              <a:rPr lang="en-US" dirty="0"/>
              <a:t> Mechanical Engineering Design</a:t>
            </a:r>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3880" y="2286000"/>
            <a:ext cx="8286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3488" y="3048000"/>
            <a:ext cx="8286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3096" y="4114800"/>
            <a:ext cx="8286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762000"/>
            <a:ext cx="8251065" cy="3043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12–3</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6315" y="2438400"/>
            <a:ext cx="8286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6314" y="3429000"/>
            <a:ext cx="8286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762000"/>
            <a:ext cx="8212000" cy="3127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12–4</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2667000"/>
            <a:ext cx="8286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9473" y="3505200"/>
            <a:ext cx="8286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Temperature Rise from Energy Considerations</a:t>
            </a:r>
          </a:p>
        </p:txBody>
      </p:sp>
      <p:sp>
        <p:nvSpPr>
          <p:cNvPr id="3" name="Content Placeholder 2"/>
          <p:cNvSpPr>
            <a:spLocks noGrp="1"/>
          </p:cNvSpPr>
          <p:nvPr>
            <p:ph idx="1"/>
          </p:nvPr>
        </p:nvSpPr>
        <p:spPr>
          <a:xfrm>
            <a:off x="381000" y="4419600"/>
            <a:ext cx="8763000" cy="2362200"/>
          </a:xfrm>
        </p:spPr>
        <p:txBody>
          <a:bodyPr/>
          <a:lstStyle/>
          <a:p>
            <a:r>
              <a:rPr lang="en-US" dirty="0"/>
              <a:t> </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23"/>
          <p:cNvPicPr>
            <a:picLocks noChangeAspect="1" noChangeArrowheads="1"/>
          </p:cNvPicPr>
          <p:nvPr/>
        </p:nvPicPr>
        <p:blipFill>
          <a:blip r:embed="rId2" cstate="print"/>
          <a:srcRect t="13425"/>
          <a:stretch>
            <a:fillRect/>
          </a:stretch>
        </p:blipFill>
        <p:spPr bwMode="auto">
          <a:xfrm>
            <a:off x="762000" y="704850"/>
            <a:ext cx="8077200" cy="3787775"/>
          </a:xfrm>
          <a:prstGeom prst="rect">
            <a:avLst/>
          </a:prstGeom>
          <a:noFill/>
        </p:spPr>
      </p:pic>
      <p:sp>
        <p:nvSpPr>
          <p:cNvPr id="6" name="TextBox 5"/>
          <p:cNvSpPr txBox="1"/>
          <p:nvPr/>
        </p:nvSpPr>
        <p:spPr>
          <a:xfrm>
            <a:off x="3962400" y="4038600"/>
            <a:ext cx="1295400" cy="400110"/>
          </a:xfrm>
          <a:prstGeom prst="rect">
            <a:avLst/>
          </a:prstGeom>
          <a:noFill/>
        </p:spPr>
        <p:txBody>
          <a:bodyPr wrap="square" rtlCol="0">
            <a:spAutoFit/>
          </a:bodyPr>
          <a:lstStyle/>
          <a:p>
            <a:r>
              <a:rPr lang="en-US" sz="2000" dirty="0"/>
              <a:t>Fig. 12–23</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Temperature Rise from Energy Considerations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19458" name="Picture 2"/>
          <p:cNvPicPr>
            <a:picLocks noChangeAspect="1" noChangeArrowheads="1"/>
          </p:cNvPicPr>
          <p:nvPr/>
        </p:nvPicPr>
        <p:blipFill>
          <a:blip r:embed="rId2" cstate="print"/>
          <a:srcRect/>
          <a:stretch>
            <a:fillRect/>
          </a:stretch>
        </p:blipFill>
        <p:spPr bwMode="auto">
          <a:xfrm>
            <a:off x="381000" y="838200"/>
            <a:ext cx="8763000" cy="3338286"/>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Temperature Rise from Energy Considerations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20483" name="Picture 3"/>
          <p:cNvPicPr>
            <a:picLocks noChangeAspect="1" noChangeArrowheads="1"/>
          </p:cNvPicPr>
          <p:nvPr/>
        </p:nvPicPr>
        <p:blipFill>
          <a:blip r:embed="rId2" cstate="print"/>
          <a:srcRect/>
          <a:stretch>
            <a:fillRect/>
          </a:stretch>
        </p:blipFill>
        <p:spPr bwMode="auto">
          <a:xfrm>
            <a:off x="2590800" y="1912876"/>
            <a:ext cx="6553200" cy="704850"/>
          </a:xfrm>
          <a:prstGeom prst="rect">
            <a:avLst/>
          </a:prstGeom>
          <a:noFill/>
          <a:ln w="9525">
            <a:noFill/>
            <a:miter lim="800000"/>
            <a:headEnd/>
            <a:tailEnd/>
          </a:ln>
        </p:spPr>
      </p:pic>
      <p:pic>
        <p:nvPicPr>
          <p:cNvPr id="20484" name="Picture 4"/>
          <p:cNvPicPr>
            <a:picLocks noChangeAspect="1" noChangeArrowheads="1"/>
          </p:cNvPicPr>
          <p:nvPr/>
        </p:nvPicPr>
        <p:blipFill>
          <a:blip r:embed="rId3" cstate="print"/>
          <a:srcRect/>
          <a:stretch>
            <a:fillRect/>
          </a:stretch>
        </p:blipFill>
        <p:spPr bwMode="auto">
          <a:xfrm>
            <a:off x="1476375" y="2977784"/>
            <a:ext cx="7667625" cy="800100"/>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762001"/>
            <a:ext cx="8686800" cy="732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Q 12-15.jpg"/>
          <p:cNvPicPr>
            <a:picLocks noChangeAspect="1"/>
          </p:cNvPicPr>
          <p:nvPr/>
        </p:nvPicPr>
        <p:blipFill>
          <a:blip r:embed="rId5" cstate="print"/>
          <a:stretch>
            <a:fillRect/>
          </a:stretch>
        </p:blipFill>
        <p:spPr>
          <a:xfrm>
            <a:off x="1295400" y="4114800"/>
            <a:ext cx="7696200" cy="234116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Temperature Rise Chart</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24"/>
          <p:cNvPicPr>
            <a:picLocks noChangeAspect="1" noChangeArrowheads="1"/>
          </p:cNvPicPr>
          <p:nvPr/>
        </p:nvPicPr>
        <p:blipFill>
          <a:blip r:embed="rId2" cstate="print"/>
          <a:srcRect l="4902" t="7277" r="4902"/>
          <a:stretch>
            <a:fillRect/>
          </a:stretch>
        </p:blipFill>
        <p:spPr bwMode="auto">
          <a:xfrm>
            <a:off x="1066800" y="718792"/>
            <a:ext cx="7162800" cy="5910608"/>
          </a:xfrm>
          <a:prstGeom prst="rect">
            <a:avLst/>
          </a:prstGeom>
          <a:noFill/>
        </p:spPr>
      </p:pic>
      <p:sp>
        <p:nvSpPr>
          <p:cNvPr id="5" name="TextBox 4"/>
          <p:cNvSpPr txBox="1"/>
          <p:nvPr/>
        </p:nvSpPr>
        <p:spPr>
          <a:xfrm>
            <a:off x="1066800" y="6457890"/>
            <a:ext cx="1295400" cy="400110"/>
          </a:xfrm>
          <a:prstGeom prst="rect">
            <a:avLst/>
          </a:prstGeom>
          <a:noFill/>
        </p:spPr>
        <p:txBody>
          <a:bodyPr wrap="square" rtlCol="0">
            <a:spAutoFit/>
          </a:bodyPr>
          <a:lstStyle/>
          <a:p>
            <a:r>
              <a:rPr lang="en-US" sz="2000" dirty="0"/>
              <a:t>Fig. 12–24</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Interpolation Equation</a:t>
            </a:r>
          </a:p>
        </p:txBody>
      </p:sp>
      <p:sp>
        <p:nvSpPr>
          <p:cNvPr id="3" name="Content Placeholder 2"/>
          <p:cNvSpPr>
            <a:spLocks noGrp="1"/>
          </p:cNvSpPr>
          <p:nvPr>
            <p:ph idx="1"/>
          </p:nvPr>
        </p:nvSpPr>
        <p:spPr>
          <a:xfrm>
            <a:off x="381000" y="762000"/>
            <a:ext cx="8763000" cy="5715000"/>
          </a:xfrm>
        </p:spPr>
        <p:txBody>
          <a:bodyPr/>
          <a:lstStyle/>
          <a:p>
            <a:r>
              <a:rPr lang="en-US" dirty="0"/>
              <a:t>Raimondi and Boyd provide interpolation equation for </a:t>
            </a:r>
            <a:r>
              <a:rPr lang="en-US" i="1" dirty="0"/>
              <a:t>l/d</a:t>
            </a:r>
            <a:r>
              <a:rPr lang="en-US" dirty="0"/>
              <a:t> ratios other than given in charts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371475" y="1676400"/>
            <a:ext cx="8772525" cy="170497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Steady-State Conditions in Self-Contained Bearings</a:t>
            </a:r>
          </a:p>
        </p:txBody>
      </p:sp>
      <p:sp>
        <p:nvSpPr>
          <p:cNvPr id="3" name="Content Placeholder 2"/>
          <p:cNvSpPr>
            <a:spLocks noGrp="1"/>
          </p:cNvSpPr>
          <p:nvPr>
            <p:ph idx="1"/>
          </p:nvPr>
        </p:nvSpPr>
        <p:spPr>
          <a:xfrm>
            <a:off x="381000" y="762000"/>
            <a:ext cx="8763000" cy="5791200"/>
          </a:xfrm>
        </p:spPr>
        <p:txBody>
          <a:bodyPr/>
          <a:lstStyle/>
          <a:p>
            <a:r>
              <a:rPr lang="en-US" dirty="0"/>
              <a:t>Previous analysis assumes lubricant carries away all enthalpy increase</a:t>
            </a:r>
          </a:p>
          <a:p>
            <a:r>
              <a:rPr lang="en-US" dirty="0"/>
              <a:t>Bearings in which warm lubricant stays within bearing housing are called </a:t>
            </a:r>
            <a:r>
              <a:rPr lang="en-US" i="1" dirty="0"/>
              <a:t>self-contained bearings</a:t>
            </a:r>
            <a:endParaRPr lang="en-US" dirty="0"/>
          </a:p>
          <a:p>
            <a:r>
              <a:rPr lang="en-US" dirty="0"/>
              <a:t>Heat is dissipated from the housing to the surroundings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圖片 4"/>
          <p:cNvPicPr>
            <a:picLocks noChangeAspect="1"/>
          </p:cNvPicPr>
          <p:nvPr/>
        </p:nvPicPr>
        <p:blipFill>
          <a:blip r:embed="rId2"/>
          <a:stretch>
            <a:fillRect/>
          </a:stretch>
        </p:blipFill>
        <p:spPr>
          <a:xfrm>
            <a:off x="1143000" y="3200400"/>
            <a:ext cx="2914650" cy="2675649"/>
          </a:xfrm>
          <a:prstGeom prst="rect">
            <a:avLst/>
          </a:prstGeom>
        </p:spPr>
      </p:pic>
      <p:pic>
        <p:nvPicPr>
          <p:cNvPr id="6" name="圖片 5"/>
          <p:cNvPicPr>
            <a:picLocks noChangeAspect="1"/>
          </p:cNvPicPr>
          <p:nvPr/>
        </p:nvPicPr>
        <p:blipFill>
          <a:blip r:embed="rId3"/>
          <a:stretch>
            <a:fillRect/>
          </a:stretch>
        </p:blipFill>
        <p:spPr>
          <a:xfrm>
            <a:off x="4681034" y="2971800"/>
            <a:ext cx="3655246" cy="31956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圖片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58913"/>
            <a:ext cx="33512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92238" y="4811713"/>
            <a:ext cx="2547937" cy="369887"/>
          </a:xfrm>
          <a:prstGeom prst="rect">
            <a:avLst/>
          </a:prstGeom>
        </p:spPr>
        <p:txBody>
          <a:bodyPr wrap="none">
            <a:spAutoFit/>
          </a:bodyPr>
          <a:lstStyle/>
          <a:p>
            <a:pPr eaLnBrk="1" fontAlgn="auto" hangingPunct="1">
              <a:spcBef>
                <a:spcPts val="0"/>
              </a:spcBef>
              <a:spcAft>
                <a:spcPts val="0"/>
              </a:spcAft>
              <a:defRPr/>
            </a:pPr>
            <a:r>
              <a:rPr kumimoji="0" lang="zh-TW" altLang="en-US" dirty="0">
                <a:solidFill>
                  <a:prstClr val="black"/>
                </a:solidFill>
                <a:latin typeface="Calibri"/>
                <a:ea typeface="新細明體"/>
              </a:rPr>
              <a:t>套筒</a:t>
            </a:r>
            <a:r>
              <a:rPr kumimoji="0" lang="en-US" dirty="0">
                <a:solidFill>
                  <a:prstClr val="black"/>
                </a:solidFill>
                <a:latin typeface="Calibri"/>
                <a:ea typeface="+mn-ea"/>
              </a:rPr>
              <a:t>(Sleeve)</a:t>
            </a:r>
            <a:r>
              <a:rPr kumimoji="0" lang="zh-TW" altLang="en-US" dirty="0">
                <a:solidFill>
                  <a:prstClr val="black"/>
                </a:solidFill>
                <a:latin typeface="Calibri"/>
                <a:ea typeface="新細明體"/>
              </a:rPr>
              <a:t>的螺旋溝槽</a:t>
            </a:r>
            <a:endParaRPr kumimoji="0" lang="en-US" dirty="0">
              <a:solidFill>
                <a:prstClr val="black"/>
              </a:solidFill>
              <a:latin typeface="Calibri"/>
              <a:ea typeface="+mn-ea"/>
            </a:endParaRPr>
          </a:p>
        </p:txBody>
      </p:sp>
      <p:sp>
        <p:nvSpPr>
          <p:cNvPr id="4" name="Rectangle 3"/>
          <p:cNvSpPr/>
          <p:nvPr/>
        </p:nvSpPr>
        <p:spPr>
          <a:xfrm>
            <a:off x="5029200" y="4811713"/>
            <a:ext cx="3514725" cy="369887"/>
          </a:xfrm>
          <a:prstGeom prst="rect">
            <a:avLst/>
          </a:prstGeom>
        </p:spPr>
        <p:txBody>
          <a:bodyPr wrap="none">
            <a:spAutoFit/>
          </a:bodyPr>
          <a:lstStyle/>
          <a:p>
            <a:pPr eaLnBrk="1" fontAlgn="auto" hangingPunct="1">
              <a:spcBef>
                <a:spcPts val="0"/>
              </a:spcBef>
              <a:spcAft>
                <a:spcPts val="0"/>
              </a:spcAft>
              <a:defRPr/>
            </a:pPr>
            <a:r>
              <a:rPr kumimoji="0" lang="zh-TW" altLang="en-US" dirty="0">
                <a:solidFill>
                  <a:prstClr val="black"/>
                </a:solidFill>
                <a:latin typeface="Calibri"/>
                <a:ea typeface="新細明體"/>
              </a:rPr>
              <a:t>馬達底板</a:t>
            </a:r>
            <a:r>
              <a:rPr kumimoji="0" lang="en-US" dirty="0">
                <a:solidFill>
                  <a:prstClr val="black"/>
                </a:solidFill>
                <a:latin typeface="Calibri"/>
                <a:ea typeface="+mn-ea"/>
              </a:rPr>
              <a:t>(Thrust Bush)</a:t>
            </a:r>
            <a:r>
              <a:rPr kumimoji="0" lang="zh-TW" altLang="en-US" dirty="0">
                <a:solidFill>
                  <a:prstClr val="black"/>
                </a:solidFill>
                <a:latin typeface="Calibri"/>
                <a:ea typeface="新細明體"/>
              </a:rPr>
              <a:t>的螺旋溝槽</a:t>
            </a:r>
            <a:endParaRPr kumimoji="0" lang="en-US" dirty="0">
              <a:solidFill>
                <a:prstClr val="black"/>
              </a:solidFill>
              <a:latin typeface="Calibri"/>
              <a:ea typeface="+mn-ea"/>
            </a:endParaRPr>
          </a:p>
        </p:txBody>
      </p:sp>
      <p:pic>
        <p:nvPicPr>
          <p:cNvPr id="22533" name="圖片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463675"/>
            <a:ext cx="29003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726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Heat Dissipated From Bearing Housing</a:t>
            </a:r>
          </a:p>
        </p:txBody>
      </p:sp>
      <p:sp>
        <p:nvSpPr>
          <p:cNvPr id="3" name="Content Placeholder 2"/>
          <p:cNvSpPr>
            <a:spLocks noGrp="1"/>
          </p:cNvSpPr>
          <p:nvPr>
            <p:ph idx="1"/>
          </p:nvPr>
        </p:nvSpPr>
        <p:spPr>
          <a:xfrm>
            <a:off x="381000" y="762000"/>
            <a:ext cx="8763000" cy="5638800"/>
          </a:xfrm>
        </p:spPr>
        <p:txBody>
          <a:bodyPr/>
          <a:lstStyle/>
          <a:p>
            <a:r>
              <a:rPr lang="en-US" dirty="0"/>
              <a:t>Heat given up by bearing housing</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21506" name="Picture 2"/>
          <p:cNvPicPr>
            <a:picLocks noChangeAspect="1" noChangeArrowheads="1"/>
          </p:cNvPicPr>
          <p:nvPr/>
        </p:nvPicPr>
        <p:blipFill>
          <a:blip r:embed="rId2" cstate="print"/>
          <a:srcRect/>
          <a:stretch>
            <a:fillRect/>
          </a:stretch>
        </p:blipFill>
        <p:spPr bwMode="auto">
          <a:xfrm>
            <a:off x="381000" y="1505297"/>
            <a:ext cx="8763000" cy="3000028"/>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Coefficient of Heat Transfer</a:t>
            </a:r>
          </a:p>
        </p:txBody>
      </p:sp>
      <p:sp>
        <p:nvSpPr>
          <p:cNvPr id="3" name="Content Placeholder 2"/>
          <p:cNvSpPr>
            <a:spLocks noGrp="1"/>
          </p:cNvSpPr>
          <p:nvPr>
            <p:ph idx="1"/>
          </p:nvPr>
        </p:nvSpPr>
        <p:spPr>
          <a:xfrm>
            <a:off x="381000" y="838200"/>
            <a:ext cx="8763000" cy="5791200"/>
          </a:xfrm>
        </p:spPr>
        <p:txBody>
          <a:bodyPr/>
          <a:lstStyle/>
          <a:p>
            <a:r>
              <a:rPr lang="en-US" dirty="0"/>
              <a:t>Overall coefficient of radiation and convection depends on material, surface coating, geometry, roughness, temperature difference between housing and surroundings, and air velocity</a:t>
            </a:r>
          </a:p>
          <a:p>
            <a:r>
              <a:rPr lang="en-US" dirty="0"/>
              <a:t>Some representative values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6" name="Picture 5" descr="EQ 12-18.jpg"/>
          <p:cNvPicPr>
            <a:picLocks noChangeAspect="1"/>
          </p:cNvPicPr>
          <p:nvPr/>
        </p:nvPicPr>
        <p:blipFill>
          <a:blip r:embed="rId2" cstate="print"/>
          <a:stretch>
            <a:fillRect/>
          </a:stretch>
        </p:blipFill>
        <p:spPr>
          <a:xfrm>
            <a:off x="685801" y="2743200"/>
            <a:ext cx="8458200" cy="12954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in Housing and Ambient Temperatures</a:t>
            </a:r>
          </a:p>
        </p:txBody>
      </p:sp>
      <p:sp>
        <p:nvSpPr>
          <p:cNvPr id="3" name="Content Placeholder 2"/>
          <p:cNvSpPr>
            <a:spLocks noGrp="1"/>
          </p:cNvSpPr>
          <p:nvPr>
            <p:ph idx="1"/>
          </p:nvPr>
        </p:nvSpPr>
        <p:spPr>
          <a:xfrm>
            <a:off x="381000" y="762000"/>
            <a:ext cx="8610600" cy="5791200"/>
          </a:xfrm>
        </p:spPr>
        <p:txBody>
          <a:bodyPr/>
          <a:lstStyle/>
          <a:p>
            <a:r>
              <a:rPr lang="en-US" dirty="0"/>
              <a:t>The difference between housing and ambient temperatures is given by </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22530" name="Picture 2"/>
          <p:cNvPicPr>
            <a:picLocks noChangeAspect="1" noChangeArrowheads="1"/>
          </p:cNvPicPr>
          <p:nvPr/>
        </p:nvPicPr>
        <p:blipFill>
          <a:blip r:embed="rId2" cstate="print"/>
          <a:srcRect/>
          <a:stretch>
            <a:fillRect/>
          </a:stretch>
        </p:blipFill>
        <p:spPr bwMode="auto">
          <a:xfrm>
            <a:off x="1524000" y="1600200"/>
            <a:ext cx="6581775" cy="552450"/>
          </a:xfrm>
          <a:prstGeom prst="rect">
            <a:avLst/>
          </a:prstGeom>
          <a:noFill/>
          <a:ln w="9525">
            <a:noFill/>
            <a:miter lim="800000"/>
            <a:headEnd/>
            <a:tailEnd/>
          </a:ln>
        </p:spPr>
      </p:pic>
      <p:pic>
        <p:nvPicPr>
          <p:cNvPr id="6" name="Picture 4" descr="bud29281_ta12_02"/>
          <p:cNvPicPr>
            <a:picLocks noChangeAspect="1" noChangeArrowheads="1"/>
          </p:cNvPicPr>
          <p:nvPr/>
        </p:nvPicPr>
        <p:blipFill>
          <a:blip r:embed="rId3" cstate="print"/>
          <a:srcRect l="33621" t="26266"/>
          <a:stretch>
            <a:fillRect/>
          </a:stretch>
        </p:blipFill>
        <p:spPr bwMode="auto">
          <a:xfrm>
            <a:off x="1371600" y="3237873"/>
            <a:ext cx="5867400" cy="2125663"/>
          </a:xfrm>
          <a:prstGeom prst="rect">
            <a:avLst/>
          </a:prstGeom>
          <a:noFill/>
        </p:spPr>
      </p:pic>
      <p:sp>
        <p:nvSpPr>
          <p:cNvPr id="7" name="TextBox 6"/>
          <p:cNvSpPr txBox="1"/>
          <p:nvPr/>
        </p:nvSpPr>
        <p:spPr>
          <a:xfrm>
            <a:off x="3825240" y="5516419"/>
            <a:ext cx="1524000" cy="400110"/>
          </a:xfrm>
          <a:prstGeom prst="rect">
            <a:avLst/>
          </a:prstGeom>
          <a:noFill/>
        </p:spPr>
        <p:txBody>
          <a:bodyPr wrap="square" rtlCol="0">
            <a:spAutoFit/>
          </a:bodyPr>
          <a:lstStyle/>
          <a:p>
            <a:r>
              <a:rPr lang="en-US" sz="2000" dirty="0"/>
              <a:t>Table 12–2</a:t>
            </a:r>
          </a:p>
        </p:txBody>
      </p:sp>
      <p:pic>
        <p:nvPicPr>
          <p:cNvPr id="9" name="圖片 8"/>
          <p:cNvPicPr>
            <a:picLocks noChangeAspect="1"/>
          </p:cNvPicPr>
          <p:nvPr/>
        </p:nvPicPr>
        <p:blipFill>
          <a:blip r:embed="rId4"/>
          <a:stretch>
            <a:fillRect/>
          </a:stretch>
        </p:blipFill>
        <p:spPr>
          <a:xfrm>
            <a:off x="1905000" y="2494440"/>
            <a:ext cx="457200" cy="506186"/>
          </a:xfrm>
          <a:prstGeom prst="rect">
            <a:avLst/>
          </a:prstGeom>
        </p:spPr>
      </p:pic>
      <p:sp>
        <p:nvSpPr>
          <p:cNvPr id="10" name="文字方塊 9"/>
          <p:cNvSpPr txBox="1"/>
          <p:nvPr/>
        </p:nvSpPr>
        <p:spPr>
          <a:xfrm>
            <a:off x="2263140" y="2529185"/>
            <a:ext cx="4648199" cy="461665"/>
          </a:xfrm>
          <a:prstGeom prst="rect">
            <a:avLst/>
          </a:prstGeom>
          <a:noFill/>
        </p:spPr>
        <p:txBody>
          <a:bodyPr wrap="square" rtlCol="0">
            <a:spAutoFit/>
          </a:bodyPr>
          <a:lstStyle/>
          <a:p>
            <a:r>
              <a:rPr lang="en-US" altLang="zh-TW" sz="2400" dirty="0"/>
              <a:t>is the average film temperature</a:t>
            </a:r>
            <a:endParaRPr lang="zh-TW" altLang="en-US" sz="2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Housing Temperature</a:t>
            </a:r>
          </a:p>
        </p:txBody>
      </p:sp>
      <p:sp>
        <p:nvSpPr>
          <p:cNvPr id="3" name="Content Placeholder 2"/>
          <p:cNvSpPr>
            <a:spLocks noGrp="1"/>
          </p:cNvSpPr>
          <p:nvPr>
            <p:ph idx="1"/>
          </p:nvPr>
        </p:nvSpPr>
        <p:spPr>
          <a:xfrm>
            <a:off x="381000" y="762000"/>
            <a:ext cx="8763000" cy="5791200"/>
          </a:xfrm>
        </p:spPr>
        <p:txBody>
          <a:bodyPr/>
          <a:lstStyle/>
          <a:p>
            <a:r>
              <a:rPr lang="en-US" dirty="0"/>
              <a:t>Bearing heat loss to surroundings</a:t>
            </a:r>
          </a:p>
          <a:p>
            <a:endParaRPr lang="en-US" dirty="0"/>
          </a:p>
          <a:p>
            <a:endParaRPr lang="en-US" dirty="0"/>
          </a:p>
          <a:p>
            <a:r>
              <a:rPr lang="en-US" dirty="0"/>
              <a:t>Housing surface temperature</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2438400" y="1295400"/>
            <a:ext cx="5829300" cy="666750"/>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srcRect/>
          <a:stretch>
            <a:fillRect/>
          </a:stretch>
        </p:blipFill>
        <p:spPr bwMode="auto">
          <a:xfrm>
            <a:off x="2895600" y="2743200"/>
            <a:ext cx="5391150" cy="70485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Heat Generation Rate</a:t>
            </a:r>
          </a:p>
        </p:txBody>
      </p:sp>
      <p:sp>
        <p:nvSpPr>
          <p:cNvPr id="3" name="Content Placeholder 2"/>
          <p:cNvSpPr>
            <a:spLocks noGrp="1"/>
          </p:cNvSpPr>
          <p:nvPr>
            <p:ph idx="1"/>
          </p:nvPr>
        </p:nvSpPr>
        <p:spPr>
          <a:xfrm>
            <a:off x="381000" y="762000"/>
            <a:ext cx="8763000" cy="5791200"/>
          </a:xfrm>
        </p:spPr>
        <p:txBody>
          <a:bodyPr/>
          <a:lstStyle/>
          <a:p>
            <a:pPr marL="82296" indent="0">
              <a:buNone/>
            </a:pPr>
            <a:r>
              <a:rPr lang="en-US" dirty="0"/>
              <a:t> </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23554" name="Picture 2"/>
          <p:cNvPicPr>
            <a:picLocks noChangeAspect="1" noChangeArrowheads="1"/>
          </p:cNvPicPr>
          <p:nvPr/>
        </p:nvPicPr>
        <p:blipFill>
          <a:blip r:embed="rId2" cstate="print"/>
          <a:srcRect/>
          <a:stretch>
            <a:fillRect/>
          </a:stretch>
        </p:blipFill>
        <p:spPr bwMode="auto">
          <a:xfrm>
            <a:off x="3962400" y="1219200"/>
            <a:ext cx="1981200" cy="466725"/>
          </a:xfrm>
          <a:prstGeom prst="rect">
            <a:avLst/>
          </a:prstGeom>
          <a:noFill/>
          <a:ln w="9525">
            <a:noFill/>
            <a:miter lim="800000"/>
            <a:headEnd/>
            <a:tailEnd/>
          </a:ln>
        </p:spPr>
      </p:pic>
      <p:pic>
        <p:nvPicPr>
          <p:cNvPr id="8" name="Picture 7" descr="EQ 12-19(B).jpg"/>
          <p:cNvPicPr>
            <a:picLocks noChangeAspect="1"/>
          </p:cNvPicPr>
          <p:nvPr/>
        </p:nvPicPr>
        <p:blipFill>
          <a:blip r:embed="rId3" cstate="print"/>
          <a:stretch>
            <a:fillRect/>
          </a:stretch>
        </p:blipFill>
        <p:spPr>
          <a:xfrm>
            <a:off x="1752599" y="1981200"/>
            <a:ext cx="7162801" cy="838200"/>
          </a:xfrm>
          <a:prstGeom prst="rect">
            <a:avLst/>
          </a:prstGeom>
        </p:spPr>
      </p:pic>
      <p:pic>
        <p:nvPicPr>
          <p:cNvPr id="9" name="Picture 8" descr="EQ 12-20.jpg"/>
          <p:cNvPicPr>
            <a:picLocks noChangeAspect="1"/>
          </p:cNvPicPr>
          <p:nvPr/>
        </p:nvPicPr>
        <p:blipFill>
          <a:blip r:embed="rId4" cstate="print"/>
          <a:stretch>
            <a:fillRect/>
          </a:stretch>
        </p:blipFill>
        <p:spPr>
          <a:xfrm>
            <a:off x="1828800" y="3048000"/>
            <a:ext cx="7109838" cy="9906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12–5</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9" name="Picture 8" descr="EX1 12-5.jpg"/>
          <p:cNvPicPr>
            <a:picLocks noChangeAspect="1"/>
          </p:cNvPicPr>
          <p:nvPr/>
        </p:nvPicPr>
        <p:blipFill>
          <a:blip r:embed="rId2" cstate="print"/>
          <a:stretch>
            <a:fillRect/>
          </a:stretch>
        </p:blipFill>
        <p:spPr>
          <a:xfrm>
            <a:off x="609600" y="762000"/>
            <a:ext cx="8226012" cy="1999724"/>
          </a:xfrm>
          <a:prstGeom prst="rect">
            <a:avLst/>
          </a:prstGeom>
        </p:spPr>
      </p:pic>
      <p:pic>
        <p:nvPicPr>
          <p:cNvPr id="4" name="圖片 3"/>
          <p:cNvPicPr>
            <a:picLocks noChangeAspect="1"/>
          </p:cNvPicPr>
          <p:nvPr/>
        </p:nvPicPr>
        <p:blipFill>
          <a:blip r:embed="rId3"/>
          <a:stretch>
            <a:fillRect/>
          </a:stretch>
        </p:blipFill>
        <p:spPr>
          <a:xfrm>
            <a:off x="533400" y="3581400"/>
            <a:ext cx="4381500" cy="2472892"/>
          </a:xfrm>
          <a:prstGeom prst="rect">
            <a:avLst/>
          </a:prstGeom>
        </p:spPr>
      </p:pic>
      <p:pic>
        <p:nvPicPr>
          <p:cNvPr id="5" name="圖片 4"/>
          <p:cNvPicPr>
            <a:picLocks noChangeAspect="1"/>
          </p:cNvPicPr>
          <p:nvPr/>
        </p:nvPicPr>
        <p:blipFill>
          <a:blip r:embed="rId4"/>
          <a:stretch>
            <a:fillRect/>
          </a:stretch>
        </p:blipFill>
        <p:spPr>
          <a:xfrm>
            <a:off x="5067300" y="3352800"/>
            <a:ext cx="4076700" cy="31051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12–5</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5" name="Picture 4" descr="EX2 12-5.jpg"/>
          <p:cNvPicPr>
            <a:picLocks noChangeAspect="1"/>
          </p:cNvPicPr>
          <p:nvPr/>
        </p:nvPicPr>
        <p:blipFill>
          <a:blip r:embed="rId2" cstate="print"/>
          <a:stretch>
            <a:fillRect/>
          </a:stretch>
        </p:blipFill>
        <p:spPr>
          <a:xfrm>
            <a:off x="609600" y="838200"/>
            <a:ext cx="8229600" cy="569458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12–5</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6" name="Picture 5" descr="EX3 12-5.jpg"/>
          <p:cNvPicPr>
            <a:picLocks noChangeAspect="1"/>
          </p:cNvPicPr>
          <p:nvPr/>
        </p:nvPicPr>
        <p:blipFill>
          <a:blip r:embed="rId2" cstate="print"/>
          <a:stretch>
            <a:fillRect/>
          </a:stretch>
        </p:blipFill>
        <p:spPr>
          <a:xfrm>
            <a:off x="609599" y="762000"/>
            <a:ext cx="8302381" cy="35052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12–5</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EX4 12-5.jpg"/>
          <p:cNvPicPr>
            <a:picLocks noChangeAspect="1"/>
          </p:cNvPicPr>
          <p:nvPr/>
        </p:nvPicPr>
        <p:blipFill>
          <a:blip r:embed="rId2" cstate="print"/>
          <a:stretch>
            <a:fillRect/>
          </a:stretch>
        </p:blipFill>
        <p:spPr>
          <a:xfrm>
            <a:off x="609600" y="762000"/>
            <a:ext cx="8267434" cy="39624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12–5</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EX5 12.5.jpg"/>
          <p:cNvPicPr>
            <a:picLocks noChangeAspect="1"/>
          </p:cNvPicPr>
          <p:nvPr/>
        </p:nvPicPr>
        <p:blipFill>
          <a:blip r:embed="rId2" cstate="print"/>
          <a:stretch>
            <a:fillRect/>
          </a:stretch>
        </p:blipFill>
        <p:spPr>
          <a:xfrm>
            <a:off x="609600" y="838200"/>
            <a:ext cx="8229600" cy="34389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圖片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31950"/>
            <a:ext cx="2609850"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203325" y="5562600"/>
            <a:ext cx="2778125" cy="369888"/>
          </a:xfrm>
          <a:prstGeom prst="rect">
            <a:avLst/>
          </a:prstGeom>
        </p:spPr>
        <p:txBody>
          <a:bodyPr wrap="none">
            <a:spAutoFit/>
          </a:bodyPr>
          <a:lstStyle/>
          <a:p>
            <a:pPr eaLnBrk="1" fontAlgn="auto" hangingPunct="1">
              <a:spcBef>
                <a:spcPts val="0"/>
              </a:spcBef>
              <a:spcAft>
                <a:spcPts val="0"/>
              </a:spcAft>
              <a:defRPr/>
            </a:pPr>
            <a:r>
              <a:rPr kumimoji="0" lang="zh-TW" altLang="en-US" dirty="0">
                <a:solidFill>
                  <a:prstClr val="black"/>
                </a:solidFill>
                <a:latin typeface="Calibri"/>
                <a:ea typeface="新細明體"/>
              </a:rPr>
              <a:t>套筒</a:t>
            </a:r>
            <a:r>
              <a:rPr kumimoji="0" lang="en-US" dirty="0">
                <a:solidFill>
                  <a:prstClr val="black"/>
                </a:solidFill>
                <a:latin typeface="Calibri"/>
                <a:ea typeface="+mn-ea"/>
              </a:rPr>
              <a:t>(Sleeve)</a:t>
            </a:r>
            <a:r>
              <a:rPr kumimoji="0" lang="zh-TW" altLang="en-US" dirty="0">
                <a:solidFill>
                  <a:prstClr val="black"/>
                </a:solidFill>
                <a:latin typeface="Calibri"/>
                <a:ea typeface="新細明體"/>
              </a:rPr>
              <a:t>的人字形溝槽</a:t>
            </a:r>
            <a:endParaRPr kumimoji="0" lang="en-US" dirty="0">
              <a:solidFill>
                <a:prstClr val="black"/>
              </a:solidFill>
              <a:latin typeface="Calibri"/>
              <a:ea typeface="+mn-ea"/>
            </a:endParaRPr>
          </a:p>
        </p:txBody>
      </p:sp>
      <p:cxnSp>
        <p:nvCxnSpPr>
          <p:cNvPr id="4" name="Straight Arrow Connector 3"/>
          <p:cNvCxnSpPr/>
          <p:nvPr/>
        </p:nvCxnSpPr>
        <p:spPr>
          <a:xfrm flipH="1">
            <a:off x="2533650" y="3200400"/>
            <a:ext cx="1219200" cy="4286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481388" y="2830513"/>
            <a:ext cx="790575" cy="369887"/>
          </a:xfrm>
          <a:prstGeom prst="rect">
            <a:avLst/>
          </a:prstGeom>
          <a:noFill/>
        </p:spPr>
        <p:txBody>
          <a:bodyPr wrap="none">
            <a:spAutoFit/>
          </a:bodyPr>
          <a:lstStyle/>
          <a:p>
            <a:pPr eaLnBrk="1" fontAlgn="auto" hangingPunct="1">
              <a:spcBef>
                <a:spcPts val="0"/>
              </a:spcBef>
              <a:spcAft>
                <a:spcPts val="0"/>
              </a:spcAft>
              <a:defRPr/>
            </a:pPr>
            <a:r>
              <a:rPr kumimoji="0" lang="en-US" dirty="0">
                <a:solidFill>
                  <a:prstClr val="black"/>
                </a:solidFill>
                <a:latin typeface="Calibri"/>
                <a:ea typeface="+mn-ea"/>
              </a:rPr>
              <a:t>Sleeve</a:t>
            </a:r>
          </a:p>
        </p:txBody>
      </p:sp>
      <p:sp>
        <p:nvSpPr>
          <p:cNvPr id="23558" name="Title 5"/>
          <p:cNvSpPr>
            <a:spLocks noGrp="1"/>
          </p:cNvSpPr>
          <p:nvPr>
            <p:ph type="title"/>
          </p:nvPr>
        </p:nvSpPr>
        <p:spPr>
          <a:xfrm>
            <a:off x="457200" y="228600"/>
            <a:ext cx="8229600" cy="1143000"/>
          </a:xfrm>
        </p:spPr>
        <p:txBody>
          <a:bodyPr/>
          <a:lstStyle/>
          <a:p>
            <a:pPr eaLnBrk="1" hangingPunct="1"/>
            <a:r>
              <a:rPr lang="en-US" altLang="zh-TW"/>
              <a:t>Radial Bearings</a:t>
            </a:r>
          </a:p>
        </p:txBody>
      </p:sp>
      <p:cxnSp>
        <p:nvCxnSpPr>
          <p:cNvPr id="10" name="Straight Arrow Connector 9"/>
          <p:cNvCxnSpPr/>
          <p:nvPr/>
        </p:nvCxnSpPr>
        <p:spPr>
          <a:xfrm flipH="1">
            <a:off x="1978025" y="1981200"/>
            <a:ext cx="1298575" cy="5349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03575" y="1384300"/>
            <a:ext cx="1346200" cy="923925"/>
          </a:xfrm>
          <a:prstGeom prst="rect">
            <a:avLst/>
          </a:prstGeom>
          <a:noFill/>
        </p:spPr>
        <p:txBody>
          <a:bodyPr>
            <a:spAutoFit/>
          </a:bodyPr>
          <a:lstStyle/>
          <a:p>
            <a:pPr eaLnBrk="1" fontAlgn="auto" hangingPunct="1">
              <a:spcBef>
                <a:spcPts val="0"/>
              </a:spcBef>
              <a:spcAft>
                <a:spcPts val="0"/>
              </a:spcAft>
              <a:defRPr/>
            </a:pPr>
            <a:r>
              <a:rPr kumimoji="0" lang="en-US" dirty="0">
                <a:solidFill>
                  <a:prstClr val="black"/>
                </a:solidFill>
                <a:latin typeface="Calibri"/>
                <a:ea typeface="+mn-ea"/>
              </a:rPr>
              <a:t>Upper radial bearing grove</a:t>
            </a:r>
          </a:p>
        </p:txBody>
      </p:sp>
      <p:sp>
        <p:nvSpPr>
          <p:cNvPr id="13" name="TextBox 12"/>
          <p:cNvSpPr txBox="1"/>
          <p:nvPr/>
        </p:nvSpPr>
        <p:spPr>
          <a:xfrm>
            <a:off x="3203575" y="4597400"/>
            <a:ext cx="1825625" cy="646113"/>
          </a:xfrm>
          <a:prstGeom prst="rect">
            <a:avLst/>
          </a:prstGeom>
          <a:noFill/>
        </p:spPr>
        <p:txBody>
          <a:bodyPr>
            <a:spAutoFit/>
          </a:bodyPr>
          <a:lstStyle/>
          <a:p>
            <a:pPr eaLnBrk="1" fontAlgn="auto" hangingPunct="1">
              <a:spcBef>
                <a:spcPts val="0"/>
              </a:spcBef>
              <a:spcAft>
                <a:spcPts val="0"/>
              </a:spcAft>
              <a:defRPr/>
            </a:pPr>
            <a:r>
              <a:rPr kumimoji="0" lang="en-US" dirty="0">
                <a:solidFill>
                  <a:prstClr val="black"/>
                </a:solidFill>
                <a:latin typeface="Calibri"/>
                <a:ea typeface="+mn-ea"/>
              </a:rPr>
              <a:t>Bottom radial bearing grove</a:t>
            </a:r>
          </a:p>
        </p:txBody>
      </p:sp>
      <p:cxnSp>
        <p:nvCxnSpPr>
          <p:cNvPr id="14" name="Straight Arrow Connector 13"/>
          <p:cNvCxnSpPr/>
          <p:nvPr/>
        </p:nvCxnSpPr>
        <p:spPr>
          <a:xfrm flipH="1" flipV="1">
            <a:off x="2606675" y="4773613"/>
            <a:ext cx="746125" cy="3317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3563" name="Object 30">
            <a:hlinkClick r:id="" action="ppaction://ole?verb=0"/>
          </p:cNvPr>
          <p:cNvGraphicFramePr>
            <a:graphicFrameLocks noChangeAspect="1"/>
          </p:cNvGraphicFramePr>
          <p:nvPr>
            <p:extLst>
              <p:ext uri="{D42A27DB-BD31-4B8C-83A1-F6EECF244321}">
                <p14:modId xmlns:p14="http://schemas.microsoft.com/office/powerpoint/2010/main" val="2941729629"/>
              </p:ext>
            </p:extLst>
          </p:nvPr>
        </p:nvGraphicFramePr>
        <p:xfrm>
          <a:off x="4876800" y="2806700"/>
          <a:ext cx="2284413" cy="1895475"/>
        </p:xfrm>
        <a:graphic>
          <a:graphicData uri="http://schemas.openxmlformats.org/presentationml/2006/ole">
            <mc:AlternateContent xmlns:mc="http://schemas.openxmlformats.org/markup-compatibility/2006">
              <mc:Choice xmlns:v="urn:schemas-microsoft-com:vml" Requires="v">
                <p:oleObj spid="_x0000_s1049" name="Video Clip" r:id="rId4" imgW="4153480" imgH="3277057" progId="AVIFile">
                  <p:link updateAutomatic="1"/>
                </p:oleObj>
              </mc:Choice>
              <mc:Fallback>
                <p:oleObj name="Video Clip" r:id="rId4" imgW="4153480" imgH="3277057" progId="AVIFile">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806700"/>
                        <a:ext cx="228441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Line 19"/>
          <p:cNvSpPr>
            <a:spLocks noChangeShapeType="1"/>
          </p:cNvSpPr>
          <p:nvPr/>
        </p:nvSpPr>
        <p:spPr bwMode="auto">
          <a:xfrm flipH="1">
            <a:off x="6464300" y="3148013"/>
            <a:ext cx="904875" cy="187325"/>
          </a:xfrm>
          <a:prstGeom prst="line">
            <a:avLst/>
          </a:prstGeom>
          <a:noFill/>
          <a:ln w="9525">
            <a:solidFill>
              <a:schemeClr val="tx1"/>
            </a:solidFill>
            <a:round/>
            <a:headEnd/>
            <a:tailEnd type="triangle" w="med" len="med"/>
          </a:ln>
          <a:effectLst/>
        </p:spPr>
        <p:txBody>
          <a:bodyPr/>
          <a:lstStyle/>
          <a:p>
            <a:pPr eaLnBrk="1" fontAlgn="auto" hangingPunct="1">
              <a:spcBef>
                <a:spcPts val="0"/>
              </a:spcBef>
              <a:spcAft>
                <a:spcPts val="0"/>
              </a:spcAft>
              <a:defRPr/>
            </a:pPr>
            <a:endParaRPr kumimoji="0" lang="en-NZ">
              <a:solidFill>
                <a:prstClr val="black"/>
              </a:solidFill>
              <a:latin typeface="Calibri"/>
              <a:ea typeface="+mn-ea"/>
            </a:endParaRPr>
          </a:p>
        </p:txBody>
      </p:sp>
      <p:sp>
        <p:nvSpPr>
          <p:cNvPr id="17" name="Text Box 20"/>
          <p:cNvSpPr txBox="1">
            <a:spLocks noChangeArrowheads="1"/>
          </p:cNvSpPr>
          <p:nvPr/>
        </p:nvSpPr>
        <p:spPr bwMode="auto">
          <a:xfrm>
            <a:off x="7335838" y="2805113"/>
            <a:ext cx="1365250" cy="730250"/>
          </a:xfrm>
          <a:prstGeom prst="rect">
            <a:avLst/>
          </a:prstGeom>
          <a:noFill/>
          <a:ln w="9525">
            <a:noFill/>
            <a:miter lim="800000"/>
            <a:headEnd/>
            <a:tailEnd/>
          </a:ln>
          <a:effectLst/>
        </p:spPr>
        <p:txBody>
          <a:bodyPr>
            <a:spAutoFit/>
          </a:bodyPr>
          <a:lstStyle/>
          <a:p>
            <a:pPr eaLnBrk="1" fontAlgn="auto" hangingPunct="1">
              <a:spcBef>
                <a:spcPts val="0"/>
              </a:spcBef>
              <a:defRPr/>
            </a:pPr>
            <a:r>
              <a:rPr kumimoji="0" lang="en-US" sz="1400" b="1">
                <a:solidFill>
                  <a:prstClr val="black"/>
                </a:solidFill>
                <a:latin typeface="Calibri"/>
                <a:ea typeface="+mn-ea"/>
              </a:rPr>
              <a:t>Upper bearing section</a:t>
            </a:r>
          </a:p>
        </p:txBody>
      </p:sp>
      <p:sp>
        <p:nvSpPr>
          <p:cNvPr id="18" name="Line 21"/>
          <p:cNvSpPr>
            <a:spLocks noChangeShapeType="1"/>
          </p:cNvSpPr>
          <p:nvPr/>
        </p:nvSpPr>
        <p:spPr bwMode="auto">
          <a:xfrm flipH="1">
            <a:off x="6434138" y="4054475"/>
            <a:ext cx="865187" cy="101600"/>
          </a:xfrm>
          <a:prstGeom prst="line">
            <a:avLst/>
          </a:prstGeom>
          <a:noFill/>
          <a:ln w="9525">
            <a:solidFill>
              <a:schemeClr val="tx1"/>
            </a:solidFill>
            <a:round/>
            <a:headEnd/>
            <a:tailEnd type="triangle" w="med" len="med"/>
          </a:ln>
          <a:effectLst/>
        </p:spPr>
        <p:txBody>
          <a:bodyPr/>
          <a:lstStyle/>
          <a:p>
            <a:pPr eaLnBrk="1" fontAlgn="auto" hangingPunct="1">
              <a:spcBef>
                <a:spcPts val="0"/>
              </a:spcBef>
              <a:spcAft>
                <a:spcPts val="0"/>
              </a:spcAft>
              <a:defRPr/>
            </a:pPr>
            <a:endParaRPr kumimoji="0" lang="en-NZ">
              <a:solidFill>
                <a:prstClr val="black"/>
              </a:solidFill>
              <a:latin typeface="Calibri"/>
              <a:ea typeface="+mn-ea"/>
            </a:endParaRPr>
          </a:p>
        </p:txBody>
      </p:sp>
      <p:sp>
        <p:nvSpPr>
          <p:cNvPr id="19" name="Text Box 22"/>
          <p:cNvSpPr txBox="1">
            <a:spLocks noChangeArrowheads="1"/>
          </p:cNvSpPr>
          <p:nvPr/>
        </p:nvSpPr>
        <p:spPr bwMode="auto">
          <a:xfrm>
            <a:off x="7250113" y="3749675"/>
            <a:ext cx="1365250" cy="730250"/>
          </a:xfrm>
          <a:prstGeom prst="rect">
            <a:avLst/>
          </a:prstGeom>
          <a:noFill/>
          <a:ln w="9525">
            <a:noFill/>
            <a:miter lim="800000"/>
            <a:headEnd/>
            <a:tailEnd/>
          </a:ln>
          <a:effectLst/>
        </p:spPr>
        <p:txBody>
          <a:bodyPr>
            <a:spAutoFit/>
          </a:bodyPr>
          <a:lstStyle/>
          <a:p>
            <a:pPr eaLnBrk="1" fontAlgn="auto" hangingPunct="1">
              <a:spcBef>
                <a:spcPts val="0"/>
              </a:spcBef>
              <a:defRPr/>
            </a:pPr>
            <a:r>
              <a:rPr kumimoji="0" lang="en-US" sz="1400" b="1">
                <a:solidFill>
                  <a:prstClr val="black"/>
                </a:solidFill>
                <a:latin typeface="Calibri"/>
                <a:ea typeface="+mn-ea"/>
              </a:rPr>
              <a:t>Lower bearing section</a:t>
            </a:r>
          </a:p>
        </p:txBody>
      </p:sp>
      <p:sp>
        <p:nvSpPr>
          <p:cNvPr id="20" name="Text Box 23"/>
          <p:cNvSpPr txBox="1">
            <a:spLocks noChangeArrowheads="1"/>
          </p:cNvSpPr>
          <p:nvPr/>
        </p:nvSpPr>
        <p:spPr bwMode="auto">
          <a:xfrm>
            <a:off x="5060950" y="2436813"/>
            <a:ext cx="2011363" cy="369887"/>
          </a:xfrm>
          <a:prstGeom prst="rect">
            <a:avLst/>
          </a:prstGeom>
          <a:noFill/>
          <a:ln w="9525">
            <a:noFill/>
            <a:miter lim="800000"/>
            <a:headEnd/>
            <a:tailEnd/>
          </a:ln>
          <a:effectLst/>
        </p:spPr>
        <p:txBody>
          <a:bodyPr>
            <a:spAutoFit/>
          </a:bodyPr>
          <a:lstStyle/>
          <a:p>
            <a:pPr algn="ctr" eaLnBrk="1" fontAlgn="auto" hangingPunct="1">
              <a:spcBef>
                <a:spcPts val="0"/>
              </a:spcBef>
              <a:defRPr/>
            </a:pPr>
            <a:r>
              <a:rPr kumimoji="0" lang="en-US" b="1" dirty="0">
                <a:solidFill>
                  <a:srgbClr val="4F81BD"/>
                </a:solidFill>
                <a:latin typeface="Calibri"/>
                <a:ea typeface="+mn-ea"/>
              </a:rPr>
              <a:t>pressure field</a:t>
            </a:r>
          </a:p>
        </p:txBody>
      </p:sp>
    </p:spTree>
    <p:extLst>
      <p:ext uri="{BB962C8B-B14F-4D97-AF65-F5344CB8AC3E}">
        <p14:creationId xmlns:p14="http://schemas.microsoft.com/office/powerpoint/2010/main" val="3435834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Clearance on Example Problems</a:t>
            </a:r>
          </a:p>
        </p:txBody>
      </p:sp>
      <p:sp>
        <p:nvSpPr>
          <p:cNvPr id="3" name="Content Placeholder 2"/>
          <p:cNvSpPr>
            <a:spLocks noGrp="1"/>
          </p:cNvSpPr>
          <p:nvPr>
            <p:ph idx="1"/>
          </p:nvPr>
        </p:nvSpPr>
        <p:spPr/>
        <p:txBody>
          <a:bodyPr/>
          <a:lstStyle/>
          <a:p>
            <a:r>
              <a:rPr lang="en-US" dirty="0"/>
              <a:t>Some performance characteristics from Examples 12–1 to 12–4, plotted versus radial clearance</a:t>
            </a:r>
          </a:p>
        </p:txBody>
      </p:sp>
      <p:pic>
        <p:nvPicPr>
          <p:cNvPr id="5" name="Picture 3" descr="bud29281_1225"/>
          <p:cNvPicPr>
            <a:picLocks noChangeAspect="1" noChangeArrowheads="1"/>
          </p:cNvPicPr>
          <p:nvPr/>
        </p:nvPicPr>
        <p:blipFill>
          <a:blip r:embed="rId2" cstate="print"/>
          <a:srcRect t="11373"/>
          <a:stretch>
            <a:fillRect/>
          </a:stretch>
        </p:blipFill>
        <p:spPr bwMode="auto">
          <a:xfrm>
            <a:off x="853440" y="1623232"/>
            <a:ext cx="7467600" cy="5245100"/>
          </a:xfrm>
          <a:prstGeom prst="rect">
            <a:avLst/>
          </a:prstGeom>
          <a:noFill/>
        </p:spPr>
      </p:pic>
      <p:sp>
        <p:nvSpPr>
          <p:cNvPr id="4" name="Footer Placeholder 3"/>
          <p:cNvSpPr>
            <a:spLocks noGrp="1"/>
          </p:cNvSpPr>
          <p:nvPr>
            <p:ph type="ftr" sz="quarter" idx="11"/>
          </p:nvPr>
        </p:nvSpPr>
        <p:spPr/>
        <p:txBody>
          <a:bodyPr/>
          <a:lstStyle/>
          <a:p>
            <a:r>
              <a:rPr lang="en-US" dirty="0" err="1"/>
              <a:t>Shigley’s</a:t>
            </a:r>
            <a:r>
              <a:rPr lang="en-US" dirty="0"/>
              <a:t> Mechanical Engineering Design</a:t>
            </a:r>
          </a:p>
        </p:txBody>
      </p:sp>
      <p:sp>
        <p:nvSpPr>
          <p:cNvPr id="6" name="TextBox 5"/>
          <p:cNvSpPr txBox="1"/>
          <p:nvPr/>
        </p:nvSpPr>
        <p:spPr>
          <a:xfrm>
            <a:off x="1447800" y="6457890"/>
            <a:ext cx="1295400" cy="400110"/>
          </a:xfrm>
          <a:prstGeom prst="rect">
            <a:avLst/>
          </a:prstGeom>
          <a:noFill/>
        </p:spPr>
        <p:txBody>
          <a:bodyPr wrap="square" rtlCol="0">
            <a:spAutoFit/>
          </a:bodyPr>
          <a:lstStyle/>
          <a:p>
            <a:r>
              <a:rPr lang="en-US" sz="2000" dirty="0"/>
              <a:t>Fig. 12–25</a:t>
            </a:r>
          </a:p>
        </p:txBody>
      </p:sp>
      <p:sp>
        <p:nvSpPr>
          <p:cNvPr id="7" name="文字方塊 6"/>
          <p:cNvSpPr txBox="1"/>
          <p:nvPr/>
        </p:nvSpPr>
        <p:spPr>
          <a:xfrm>
            <a:off x="5257800" y="1324263"/>
            <a:ext cx="2743200" cy="400110"/>
          </a:xfrm>
          <a:prstGeom prst="rect">
            <a:avLst/>
          </a:prstGeom>
          <a:noFill/>
        </p:spPr>
        <p:txBody>
          <a:bodyPr wrap="square" rtlCol="0">
            <a:spAutoFit/>
          </a:bodyPr>
          <a:lstStyle/>
          <a:p>
            <a:r>
              <a:rPr lang="en-US" altLang="zh-TW" sz="2000" dirty="0"/>
              <a:t>“</a:t>
            </a:r>
            <a:r>
              <a:rPr lang="en-US" altLang="zh-TW" sz="2000" i="1" dirty="0"/>
              <a:t>h</a:t>
            </a:r>
            <a:r>
              <a:rPr lang="en-US" altLang="zh-TW" sz="2000" i="1" baseline="-25000" dirty="0"/>
              <a:t>0</a:t>
            </a:r>
            <a:r>
              <a:rPr lang="en-US" altLang="zh-TW" sz="2000" dirty="0"/>
              <a:t>” stands for pressure! </a:t>
            </a:r>
            <a:endParaRPr lang="zh-TW" altLang="en-US" sz="2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Clearance</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4" descr="bud29281_ta12_03"/>
          <p:cNvPicPr>
            <a:picLocks noChangeAspect="1" noChangeArrowheads="1"/>
          </p:cNvPicPr>
          <p:nvPr/>
        </p:nvPicPr>
        <p:blipFill>
          <a:blip r:embed="rId2" cstate="print"/>
          <a:srcRect l="1724" t="19486"/>
          <a:stretch>
            <a:fillRect/>
          </a:stretch>
        </p:blipFill>
        <p:spPr bwMode="auto">
          <a:xfrm>
            <a:off x="457200" y="1600200"/>
            <a:ext cx="8686800" cy="1889125"/>
          </a:xfrm>
          <a:prstGeom prst="rect">
            <a:avLst/>
          </a:prstGeom>
          <a:noFill/>
        </p:spPr>
      </p:pic>
      <p:pic>
        <p:nvPicPr>
          <p:cNvPr id="6" name="Picture 3" descr="bud29281_ta12_04"/>
          <p:cNvPicPr>
            <a:picLocks noGrp="1" noChangeAspect="1" noChangeArrowheads="1"/>
          </p:cNvPicPr>
          <p:nvPr>
            <p:ph idx="1"/>
          </p:nvPr>
        </p:nvPicPr>
        <p:blipFill>
          <a:blip r:embed="rId3" cstate="print"/>
          <a:srcRect l="1255" t="12778"/>
          <a:stretch>
            <a:fillRect/>
          </a:stretch>
        </p:blipFill>
        <p:spPr bwMode="auto">
          <a:xfrm>
            <a:off x="362518" y="3886200"/>
            <a:ext cx="8781482" cy="228600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Limits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28674" name="Picture 2"/>
          <p:cNvPicPr>
            <a:picLocks noGrp="1" noChangeAspect="1" noChangeArrowheads="1"/>
          </p:cNvPicPr>
          <p:nvPr>
            <p:ph idx="1"/>
          </p:nvPr>
        </p:nvPicPr>
        <p:blipFill>
          <a:blip r:embed="rId2" cstate="print"/>
          <a:srcRect/>
          <a:stretch>
            <a:fillRect/>
          </a:stretch>
        </p:blipFill>
        <p:spPr bwMode="auto">
          <a:xfrm>
            <a:off x="381000" y="1505995"/>
            <a:ext cx="8763000" cy="4274634"/>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Pressure-Fed Bearings</a:t>
            </a:r>
          </a:p>
        </p:txBody>
      </p:sp>
      <p:sp>
        <p:nvSpPr>
          <p:cNvPr id="3" name="Content Placeholder 2"/>
          <p:cNvSpPr>
            <a:spLocks noGrp="1"/>
          </p:cNvSpPr>
          <p:nvPr>
            <p:ph idx="1"/>
          </p:nvPr>
        </p:nvSpPr>
        <p:spPr/>
        <p:txBody>
          <a:bodyPr/>
          <a:lstStyle/>
          <a:p>
            <a:r>
              <a:rPr lang="en-US" dirty="0"/>
              <a:t>Temperature rise can be reduced with increased lubricant flow</a:t>
            </a:r>
          </a:p>
          <a:p>
            <a:r>
              <a:rPr lang="en-US" i="1" dirty="0"/>
              <a:t>Pressure-fed bearings</a:t>
            </a:r>
            <a:r>
              <a:rPr lang="en-US" dirty="0"/>
              <a:t> increase the lubricant flow with an external pump</a:t>
            </a:r>
          </a:p>
          <a:p>
            <a:r>
              <a:rPr lang="en-US" dirty="0"/>
              <a:t>Common practice is to use circumferential groove at center of bearing</a:t>
            </a:r>
          </a:p>
          <a:p>
            <a:r>
              <a:rPr lang="en-US" dirty="0"/>
              <a:t>Effectively creates two half-bearings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27"/>
          <p:cNvPicPr>
            <a:picLocks noChangeAspect="1" noChangeArrowheads="1"/>
          </p:cNvPicPr>
          <p:nvPr/>
        </p:nvPicPr>
        <p:blipFill>
          <a:blip r:embed="rId2" cstate="print"/>
          <a:srcRect t="14942"/>
          <a:stretch>
            <a:fillRect/>
          </a:stretch>
        </p:blipFill>
        <p:spPr bwMode="auto">
          <a:xfrm>
            <a:off x="533400" y="3428999"/>
            <a:ext cx="8610600" cy="2607525"/>
          </a:xfrm>
          <a:prstGeom prst="rect">
            <a:avLst/>
          </a:prstGeom>
          <a:noFill/>
        </p:spPr>
      </p:pic>
      <p:sp>
        <p:nvSpPr>
          <p:cNvPr id="6" name="TextBox 5"/>
          <p:cNvSpPr txBox="1"/>
          <p:nvPr/>
        </p:nvSpPr>
        <p:spPr>
          <a:xfrm>
            <a:off x="4038600" y="6172200"/>
            <a:ext cx="1295400" cy="400110"/>
          </a:xfrm>
          <a:prstGeom prst="rect">
            <a:avLst/>
          </a:prstGeom>
          <a:noFill/>
        </p:spPr>
        <p:txBody>
          <a:bodyPr wrap="square" rtlCol="0">
            <a:spAutoFit/>
          </a:bodyPr>
          <a:lstStyle/>
          <a:p>
            <a:r>
              <a:rPr lang="en-US" sz="2000" dirty="0"/>
              <a:t>Fig. 12–27</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of Lubricant From Central Groove</a:t>
            </a:r>
          </a:p>
        </p:txBody>
      </p:sp>
      <p:sp>
        <p:nvSpPr>
          <p:cNvPr id="3" name="Content Placeholder 2"/>
          <p:cNvSpPr>
            <a:spLocks noGrp="1"/>
          </p:cNvSpPr>
          <p:nvPr>
            <p:ph idx="1"/>
          </p:nvPr>
        </p:nvSpPr>
        <p:spPr>
          <a:xfrm>
            <a:off x="381000" y="733425"/>
            <a:ext cx="8763000" cy="714376"/>
          </a:xfrm>
        </p:spPr>
        <p:txBody>
          <a:bodyPr/>
          <a:lstStyle/>
          <a:p>
            <a:pPr marL="82296" indent="0">
              <a:buNone/>
            </a:pPr>
            <a:r>
              <a:rPr lang="en-US" dirty="0"/>
              <a:t> </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3" descr="bud29281_1228"/>
          <p:cNvPicPr>
            <a:picLocks noChangeAspect="1" noChangeArrowheads="1"/>
          </p:cNvPicPr>
          <p:nvPr/>
        </p:nvPicPr>
        <p:blipFill>
          <a:blip r:embed="rId2" cstate="print"/>
          <a:srcRect l="962" t="8649" r="962"/>
          <a:stretch>
            <a:fillRect/>
          </a:stretch>
        </p:blipFill>
        <p:spPr bwMode="auto">
          <a:xfrm>
            <a:off x="685800" y="1447800"/>
            <a:ext cx="7772400" cy="5046663"/>
          </a:xfrm>
          <a:prstGeom prst="rect">
            <a:avLst/>
          </a:prstGeom>
          <a:noFill/>
        </p:spPr>
      </p:pic>
      <p:sp>
        <p:nvSpPr>
          <p:cNvPr id="6" name="TextBox 5"/>
          <p:cNvSpPr txBox="1"/>
          <p:nvPr/>
        </p:nvSpPr>
        <p:spPr>
          <a:xfrm>
            <a:off x="4038600" y="6457890"/>
            <a:ext cx="1295400" cy="400110"/>
          </a:xfrm>
          <a:prstGeom prst="rect">
            <a:avLst/>
          </a:prstGeom>
          <a:noFill/>
        </p:spPr>
        <p:txBody>
          <a:bodyPr wrap="square" rtlCol="0">
            <a:spAutoFit/>
          </a:bodyPr>
          <a:lstStyle/>
          <a:p>
            <a:r>
              <a:rPr lang="en-US" sz="2000" dirty="0"/>
              <a:t>Fig. 12–28</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Two-piece grooved pressure-fed connecting-rod bearing</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4587240" y="1113064"/>
            <a:ext cx="3478225" cy="3037650"/>
          </a:xfrm>
          <a:prstGeom prst="rect">
            <a:avLst/>
          </a:prstGeom>
        </p:spPr>
      </p:pic>
      <p:sp>
        <p:nvSpPr>
          <p:cNvPr id="4" name="頁尾版面配置區 3"/>
          <p:cNvSpPr>
            <a:spLocks noGrp="1"/>
          </p:cNvSpPr>
          <p:nvPr>
            <p:ph type="ftr" sz="quarter" idx="11"/>
          </p:nvPr>
        </p:nvSpPr>
        <p:spPr/>
        <p:txBody>
          <a:bodyPr/>
          <a:lstStyle/>
          <a:p>
            <a:r>
              <a:rPr lang="en-US"/>
              <a:t>Shigley’s Mechanical Engineering Design</a:t>
            </a:r>
            <a:endParaRPr lang="en-US" dirty="0"/>
          </a:p>
        </p:txBody>
      </p:sp>
      <p:pic>
        <p:nvPicPr>
          <p:cNvPr id="6" name="圖片 5"/>
          <p:cNvPicPr>
            <a:picLocks noChangeAspect="1"/>
          </p:cNvPicPr>
          <p:nvPr/>
        </p:nvPicPr>
        <p:blipFill>
          <a:blip r:embed="rId3"/>
          <a:stretch>
            <a:fillRect/>
          </a:stretch>
        </p:blipFill>
        <p:spPr>
          <a:xfrm>
            <a:off x="838200" y="644842"/>
            <a:ext cx="3491712" cy="3584062"/>
          </a:xfrm>
          <a:prstGeom prst="rect">
            <a:avLst/>
          </a:prstGeom>
        </p:spPr>
      </p:pic>
      <p:pic>
        <p:nvPicPr>
          <p:cNvPr id="7" name="圖片 6"/>
          <p:cNvPicPr>
            <a:picLocks noChangeAspect="1"/>
          </p:cNvPicPr>
          <p:nvPr/>
        </p:nvPicPr>
        <p:blipFill>
          <a:blip r:embed="rId4"/>
          <a:stretch>
            <a:fillRect/>
          </a:stretch>
        </p:blipFill>
        <p:spPr>
          <a:xfrm>
            <a:off x="2284435" y="4228904"/>
            <a:ext cx="4605609" cy="2577593"/>
          </a:xfrm>
          <a:prstGeom prst="rect">
            <a:avLst/>
          </a:prstGeom>
        </p:spPr>
      </p:pic>
    </p:spTree>
    <p:extLst>
      <p:ext uri="{BB962C8B-B14F-4D97-AF65-F5344CB8AC3E}">
        <p14:creationId xmlns:p14="http://schemas.microsoft.com/office/powerpoint/2010/main" val="1704760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9"/>
            <a:ext cx="7848600" cy="830997"/>
          </a:xfrm>
        </p:spPr>
        <p:txBody>
          <a:bodyPr/>
          <a:lstStyle/>
          <a:p>
            <a:r>
              <a:rPr lang="en-US" dirty="0"/>
              <a:t>Derivation of Velocity Equation with Pressure-Fed Groove</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29698" name="Picture 2"/>
          <p:cNvPicPr>
            <a:picLocks noChangeAspect="1" noChangeArrowheads="1"/>
          </p:cNvPicPr>
          <p:nvPr/>
        </p:nvPicPr>
        <p:blipFill>
          <a:blip r:embed="rId2" cstate="print"/>
          <a:srcRect/>
          <a:stretch>
            <a:fillRect/>
          </a:stretch>
        </p:blipFill>
        <p:spPr bwMode="auto">
          <a:xfrm>
            <a:off x="1533525" y="742950"/>
            <a:ext cx="7172325" cy="476250"/>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3009900" y="1303338"/>
            <a:ext cx="5695950" cy="714375"/>
          </a:xfrm>
          <a:prstGeom prst="rect">
            <a:avLst/>
          </a:prstGeom>
          <a:noFill/>
          <a:ln w="9525">
            <a:noFill/>
            <a:miter lim="800000"/>
            <a:headEnd/>
            <a:tailEnd/>
          </a:ln>
        </p:spPr>
      </p:pic>
      <p:pic>
        <p:nvPicPr>
          <p:cNvPr id="29700" name="Picture 4"/>
          <p:cNvPicPr>
            <a:picLocks noChangeAspect="1" noChangeArrowheads="1"/>
          </p:cNvPicPr>
          <p:nvPr/>
        </p:nvPicPr>
        <p:blipFill>
          <a:blip r:embed="rId4" cstate="print"/>
          <a:srcRect/>
          <a:stretch>
            <a:fillRect/>
          </a:stretch>
        </p:blipFill>
        <p:spPr bwMode="auto">
          <a:xfrm>
            <a:off x="2962275" y="2101851"/>
            <a:ext cx="5743575" cy="762000"/>
          </a:xfrm>
          <a:prstGeom prst="rect">
            <a:avLst/>
          </a:prstGeom>
          <a:noFill/>
          <a:ln w="9525">
            <a:noFill/>
            <a:miter lim="800000"/>
            <a:headEnd/>
            <a:tailEnd/>
          </a:ln>
        </p:spPr>
      </p:pic>
      <p:pic>
        <p:nvPicPr>
          <p:cNvPr id="29701" name="Picture 5"/>
          <p:cNvPicPr>
            <a:picLocks noChangeAspect="1" noChangeArrowheads="1"/>
          </p:cNvPicPr>
          <p:nvPr/>
        </p:nvPicPr>
        <p:blipFill>
          <a:blip r:embed="rId5" cstate="print"/>
          <a:srcRect/>
          <a:stretch>
            <a:fillRect/>
          </a:stretch>
        </p:blipFill>
        <p:spPr bwMode="auto">
          <a:xfrm>
            <a:off x="2667000" y="2947989"/>
            <a:ext cx="6038850" cy="742950"/>
          </a:xfrm>
          <a:prstGeom prst="rect">
            <a:avLst/>
          </a:prstGeom>
          <a:noFill/>
          <a:ln w="9525">
            <a:noFill/>
            <a:miter lim="800000"/>
            <a:headEnd/>
            <a:tailEnd/>
          </a:ln>
        </p:spPr>
      </p:pic>
      <p:pic>
        <p:nvPicPr>
          <p:cNvPr id="29702" name="Picture 6"/>
          <p:cNvPicPr>
            <a:picLocks noChangeAspect="1" noChangeArrowheads="1"/>
          </p:cNvPicPr>
          <p:nvPr/>
        </p:nvPicPr>
        <p:blipFill>
          <a:blip r:embed="rId6" cstate="print"/>
          <a:srcRect/>
          <a:stretch>
            <a:fillRect/>
          </a:stretch>
        </p:blipFill>
        <p:spPr bwMode="auto">
          <a:xfrm>
            <a:off x="2362200" y="3775077"/>
            <a:ext cx="6343650" cy="742950"/>
          </a:xfrm>
          <a:prstGeom prst="rect">
            <a:avLst/>
          </a:prstGeom>
          <a:noFill/>
          <a:ln w="9525">
            <a:noFill/>
            <a:miter lim="800000"/>
            <a:headEnd/>
            <a:tailEnd/>
          </a:ln>
        </p:spPr>
      </p:pic>
      <p:pic>
        <p:nvPicPr>
          <p:cNvPr id="29703" name="Picture 7"/>
          <p:cNvPicPr>
            <a:picLocks noChangeAspect="1" noChangeArrowheads="1"/>
          </p:cNvPicPr>
          <p:nvPr/>
        </p:nvPicPr>
        <p:blipFill>
          <a:blip r:embed="rId7" cstate="print"/>
          <a:srcRect/>
          <a:stretch>
            <a:fillRect/>
          </a:stretch>
        </p:blipFill>
        <p:spPr bwMode="auto">
          <a:xfrm>
            <a:off x="2362200" y="4648200"/>
            <a:ext cx="2867025" cy="876300"/>
          </a:xfrm>
          <a:prstGeom prst="rect">
            <a:avLst/>
          </a:prstGeom>
          <a:noFill/>
          <a:ln w="9525">
            <a:noFill/>
            <a:miter lim="800000"/>
            <a:headEnd/>
            <a:tailEnd/>
          </a:ln>
        </p:spPr>
      </p:pic>
      <p:pic>
        <p:nvPicPr>
          <p:cNvPr id="29704" name="Picture 8"/>
          <p:cNvPicPr>
            <a:picLocks noChangeAspect="1" noChangeArrowheads="1"/>
          </p:cNvPicPr>
          <p:nvPr/>
        </p:nvPicPr>
        <p:blipFill>
          <a:blip r:embed="rId8" cstate="print"/>
          <a:srcRect/>
          <a:stretch>
            <a:fillRect/>
          </a:stretch>
        </p:blipFill>
        <p:spPr bwMode="auto">
          <a:xfrm>
            <a:off x="2286000" y="5562600"/>
            <a:ext cx="2009775" cy="75247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9"/>
            <a:ext cx="7848600" cy="830997"/>
          </a:xfrm>
        </p:spPr>
        <p:txBody>
          <a:bodyPr/>
          <a:lstStyle/>
          <a:p>
            <a:r>
              <a:rPr lang="en-US" dirty="0"/>
              <a:t>Derivation of Velocity Equation with Pressure-Fed Groove</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30722" name="Picture 2"/>
          <p:cNvPicPr>
            <a:picLocks noChangeAspect="1" noChangeArrowheads="1"/>
          </p:cNvPicPr>
          <p:nvPr/>
        </p:nvPicPr>
        <p:blipFill>
          <a:blip r:embed="rId2" cstate="print"/>
          <a:srcRect/>
          <a:stretch>
            <a:fillRect/>
          </a:stretch>
        </p:blipFill>
        <p:spPr bwMode="auto">
          <a:xfrm>
            <a:off x="2105025" y="838200"/>
            <a:ext cx="6524625" cy="809625"/>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2581275" y="1955800"/>
            <a:ext cx="6048375" cy="685800"/>
          </a:xfrm>
          <a:prstGeom prst="rect">
            <a:avLst/>
          </a:prstGeom>
          <a:noFill/>
          <a:ln w="9525">
            <a:noFill/>
            <a:miter lim="800000"/>
            <a:headEnd/>
            <a:tailEnd/>
          </a:ln>
        </p:spPr>
      </p:pic>
      <p:pic>
        <p:nvPicPr>
          <p:cNvPr id="30724" name="Picture 4"/>
          <p:cNvPicPr>
            <a:picLocks noChangeAspect="1" noChangeArrowheads="1"/>
          </p:cNvPicPr>
          <p:nvPr/>
        </p:nvPicPr>
        <p:blipFill>
          <a:blip r:embed="rId4" cstate="print"/>
          <a:srcRect/>
          <a:stretch>
            <a:fillRect/>
          </a:stretch>
        </p:blipFill>
        <p:spPr bwMode="auto">
          <a:xfrm>
            <a:off x="2733675" y="2949575"/>
            <a:ext cx="5895975" cy="704850"/>
          </a:xfrm>
          <a:prstGeom prst="rect">
            <a:avLst/>
          </a:prstGeom>
          <a:noFill/>
          <a:ln w="9525">
            <a:noFill/>
            <a:miter lim="800000"/>
            <a:headEnd/>
            <a:tailEnd/>
          </a:ln>
        </p:spPr>
      </p:pic>
      <p:pic>
        <p:nvPicPr>
          <p:cNvPr id="30725" name="Picture 5"/>
          <p:cNvPicPr>
            <a:picLocks noChangeAspect="1" noChangeArrowheads="1"/>
          </p:cNvPicPr>
          <p:nvPr/>
        </p:nvPicPr>
        <p:blipFill>
          <a:blip r:embed="rId5" cstate="print"/>
          <a:srcRect/>
          <a:stretch>
            <a:fillRect/>
          </a:stretch>
        </p:blipFill>
        <p:spPr bwMode="auto">
          <a:xfrm>
            <a:off x="2209800" y="3962400"/>
            <a:ext cx="6419850" cy="657225"/>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Velocity</a:t>
            </a:r>
          </a:p>
        </p:txBody>
      </p:sp>
      <p:pic>
        <p:nvPicPr>
          <p:cNvPr id="4" name="Picture 3" descr="bud29281_1229"/>
          <p:cNvPicPr>
            <a:picLocks noChangeAspect="1" noChangeArrowheads="1"/>
          </p:cNvPicPr>
          <p:nvPr/>
        </p:nvPicPr>
        <p:blipFill>
          <a:blip r:embed="rId2" cstate="print"/>
          <a:srcRect l="2082" t="10202" r="2040"/>
          <a:stretch>
            <a:fillRect/>
          </a:stretch>
        </p:blipFill>
        <p:spPr bwMode="auto">
          <a:xfrm>
            <a:off x="1143000" y="3113881"/>
            <a:ext cx="6781800" cy="3744119"/>
          </a:xfrm>
          <a:prstGeom prst="rect">
            <a:avLst/>
          </a:prstGeom>
          <a:noFill/>
        </p:spPr>
      </p:pic>
      <p:pic>
        <p:nvPicPr>
          <p:cNvPr id="31746" name="Picture 2"/>
          <p:cNvPicPr>
            <a:picLocks noChangeAspect="1" noChangeArrowheads="1"/>
          </p:cNvPicPr>
          <p:nvPr/>
        </p:nvPicPr>
        <p:blipFill>
          <a:blip r:embed="rId3" cstate="print"/>
          <a:srcRect/>
          <a:stretch>
            <a:fillRect/>
          </a:stretch>
        </p:blipFill>
        <p:spPr bwMode="auto">
          <a:xfrm>
            <a:off x="2514600" y="762000"/>
            <a:ext cx="6400800" cy="79057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514600" y="1524000"/>
            <a:ext cx="6010275" cy="790575"/>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1143000" y="2371725"/>
            <a:ext cx="7362825" cy="828675"/>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dirty="0" err="1"/>
              <a:t>Shigley’s</a:t>
            </a:r>
            <a:r>
              <a:rPr lang="en-US" dirty="0"/>
              <a:t> Mechanical Engineering Design</a:t>
            </a:r>
          </a:p>
        </p:txBody>
      </p:sp>
      <p:sp>
        <p:nvSpPr>
          <p:cNvPr id="8" name="TextBox 7"/>
          <p:cNvSpPr txBox="1"/>
          <p:nvPr/>
        </p:nvSpPr>
        <p:spPr>
          <a:xfrm>
            <a:off x="4038600" y="6457890"/>
            <a:ext cx="1295400" cy="400110"/>
          </a:xfrm>
          <a:prstGeom prst="rect">
            <a:avLst/>
          </a:prstGeom>
          <a:noFill/>
        </p:spPr>
        <p:txBody>
          <a:bodyPr wrap="square" rtlCol="0">
            <a:spAutoFit/>
          </a:bodyPr>
          <a:lstStyle/>
          <a:p>
            <a:r>
              <a:rPr lang="en-US" sz="2000" dirty="0"/>
              <a:t>Fig. 12–29</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Flow Notation</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30"/>
          <p:cNvPicPr>
            <a:picLocks noChangeAspect="1" noChangeArrowheads="1"/>
          </p:cNvPicPr>
          <p:nvPr/>
        </p:nvPicPr>
        <p:blipFill>
          <a:blip r:embed="rId2" cstate="print"/>
          <a:srcRect l="8511" t="5556" r="8511"/>
          <a:stretch>
            <a:fillRect/>
          </a:stretch>
        </p:blipFill>
        <p:spPr bwMode="auto">
          <a:xfrm>
            <a:off x="2209800" y="1295400"/>
            <a:ext cx="5038692" cy="4667250"/>
          </a:xfrm>
          <a:prstGeom prst="rect">
            <a:avLst/>
          </a:prstGeom>
          <a:noFill/>
        </p:spPr>
      </p:pic>
      <p:sp>
        <p:nvSpPr>
          <p:cNvPr id="5" name="TextBox 4"/>
          <p:cNvSpPr txBox="1"/>
          <p:nvPr/>
        </p:nvSpPr>
        <p:spPr>
          <a:xfrm>
            <a:off x="3886200" y="6172200"/>
            <a:ext cx="1295400" cy="400110"/>
          </a:xfrm>
          <a:prstGeom prst="rect">
            <a:avLst/>
          </a:prstGeom>
          <a:noFill/>
        </p:spPr>
        <p:txBody>
          <a:bodyPr wrap="square" rtlCol="0">
            <a:spAutoFit/>
          </a:bodyPr>
          <a:lstStyle/>
          <a:p>
            <a:r>
              <a:rPr lang="en-US" sz="2000" dirty="0"/>
              <a:t>Fig. 12–30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p:cNvSpPr>
            <a:spLocks noGrp="1"/>
          </p:cNvSpPr>
          <p:nvPr>
            <p:ph type="title"/>
          </p:nvPr>
        </p:nvSpPr>
        <p:spPr/>
        <p:txBody>
          <a:bodyPr/>
          <a:lstStyle/>
          <a:p>
            <a:pPr eaLnBrk="1" hangingPunct="1"/>
            <a:endParaRPr lang="zh-TW" altLang="en-US"/>
          </a:p>
        </p:txBody>
      </p:sp>
      <p:pic>
        <p:nvPicPr>
          <p:cNvPr id="245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338" y="2074863"/>
            <a:ext cx="5267325" cy="27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3043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Side Flow with Force-fed Groove</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32770" name="Picture 2"/>
          <p:cNvPicPr>
            <a:picLocks noChangeAspect="1" noChangeArrowheads="1"/>
          </p:cNvPicPr>
          <p:nvPr/>
        </p:nvPicPr>
        <p:blipFill>
          <a:blip r:embed="rId2" cstate="print"/>
          <a:srcRect/>
          <a:stretch>
            <a:fillRect/>
          </a:stretch>
        </p:blipFill>
        <p:spPr bwMode="auto">
          <a:xfrm>
            <a:off x="1600200" y="914400"/>
            <a:ext cx="7010400" cy="485775"/>
          </a:xfrm>
          <a:prstGeom prst="rect">
            <a:avLst/>
          </a:prstGeom>
          <a:noFill/>
          <a:ln w="9525">
            <a:noFill/>
            <a:miter lim="800000"/>
            <a:headEnd/>
            <a:tailEnd/>
          </a:ln>
        </p:spPr>
      </p:pic>
      <p:pic>
        <p:nvPicPr>
          <p:cNvPr id="32771" name="Picture 3"/>
          <p:cNvPicPr>
            <a:picLocks noChangeAspect="1" noChangeArrowheads="1"/>
          </p:cNvPicPr>
          <p:nvPr/>
        </p:nvPicPr>
        <p:blipFill>
          <a:blip r:embed="rId3" cstate="print"/>
          <a:srcRect/>
          <a:stretch>
            <a:fillRect/>
          </a:stretch>
        </p:blipFill>
        <p:spPr bwMode="auto">
          <a:xfrm>
            <a:off x="1609725" y="1716881"/>
            <a:ext cx="7000875" cy="695325"/>
          </a:xfrm>
          <a:prstGeom prst="rect">
            <a:avLst/>
          </a:prstGeom>
          <a:noFill/>
          <a:ln w="9525">
            <a:noFill/>
            <a:miter lim="800000"/>
            <a:headEnd/>
            <a:tailEnd/>
          </a:ln>
        </p:spPr>
      </p:pic>
      <p:pic>
        <p:nvPicPr>
          <p:cNvPr id="32772" name="Picture 4"/>
          <p:cNvPicPr>
            <a:picLocks noChangeAspect="1" noChangeArrowheads="1"/>
          </p:cNvPicPr>
          <p:nvPr/>
        </p:nvPicPr>
        <p:blipFill>
          <a:blip r:embed="rId4" cstate="print"/>
          <a:srcRect/>
          <a:stretch>
            <a:fillRect/>
          </a:stretch>
        </p:blipFill>
        <p:spPr bwMode="auto">
          <a:xfrm>
            <a:off x="762000" y="2728912"/>
            <a:ext cx="8143875" cy="895350"/>
          </a:xfrm>
          <a:prstGeom prst="rect">
            <a:avLst/>
          </a:prstGeom>
          <a:noFill/>
          <a:ln w="9525">
            <a:noFill/>
            <a:miter lim="800000"/>
            <a:headEnd/>
            <a:tailEnd/>
          </a:ln>
        </p:spPr>
      </p:pic>
      <p:pic>
        <p:nvPicPr>
          <p:cNvPr id="32773" name="Picture 5"/>
          <p:cNvPicPr>
            <a:picLocks noChangeAspect="1" noChangeArrowheads="1"/>
          </p:cNvPicPr>
          <p:nvPr/>
        </p:nvPicPr>
        <p:blipFill>
          <a:blip r:embed="rId5" cstate="print"/>
          <a:srcRect/>
          <a:stretch>
            <a:fillRect/>
          </a:stretch>
        </p:blipFill>
        <p:spPr bwMode="auto">
          <a:xfrm>
            <a:off x="2028825" y="3940968"/>
            <a:ext cx="1019175" cy="314325"/>
          </a:xfrm>
          <a:prstGeom prst="rect">
            <a:avLst/>
          </a:prstGeom>
          <a:noFill/>
          <a:ln w="9525">
            <a:noFill/>
            <a:miter lim="800000"/>
            <a:headEnd/>
            <a:tailEnd/>
          </a:ln>
        </p:spPr>
      </p:pic>
      <p:pic>
        <p:nvPicPr>
          <p:cNvPr id="32774" name="Picture 6"/>
          <p:cNvPicPr>
            <a:picLocks noChangeAspect="1" noChangeArrowheads="1"/>
          </p:cNvPicPr>
          <p:nvPr/>
        </p:nvPicPr>
        <p:blipFill>
          <a:blip r:embed="rId6" cstate="print"/>
          <a:srcRect/>
          <a:stretch>
            <a:fillRect/>
          </a:stretch>
        </p:blipFill>
        <p:spPr bwMode="auto">
          <a:xfrm>
            <a:off x="1905000" y="4572000"/>
            <a:ext cx="6705600" cy="771525"/>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Pressure</a:t>
            </a:r>
          </a:p>
        </p:txBody>
      </p:sp>
      <p:sp>
        <p:nvSpPr>
          <p:cNvPr id="3" name="Content Placeholder 2"/>
          <p:cNvSpPr>
            <a:spLocks noGrp="1"/>
          </p:cNvSpPr>
          <p:nvPr>
            <p:ph idx="1"/>
          </p:nvPr>
        </p:nvSpPr>
        <p:spPr/>
        <p:txBody>
          <a:bodyPr/>
          <a:lstStyle/>
          <a:p>
            <a:r>
              <a:rPr lang="en-US" dirty="0"/>
              <a:t>The characteristic pressure in each of the two bearings that constitute the pressure-fed bearing assembly is</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2590800" y="1752600"/>
            <a:ext cx="5410200" cy="62865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Plumbing with Pressure-fed Groove</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bud29281_1231"/>
          <p:cNvPicPr>
            <a:picLocks noChangeAspect="1" noChangeArrowheads="1"/>
          </p:cNvPicPr>
          <p:nvPr/>
        </p:nvPicPr>
        <p:blipFill>
          <a:blip r:embed="rId2" cstate="print"/>
          <a:srcRect t="3993"/>
          <a:stretch>
            <a:fillRect/>
          </a:stretch>
        </p:blipFill>
        <p:spPr bwMode="auto">
          <a:xfrm>
            <a:off x="1523999" y="762000"/>
            <a:ext cx="6190821" cy="5724525"/>
          </a:xfrm>
          <a:prstGeom prst="rect">
            <a:avLst/>
          </a:prstGeom>
          <a:noFill/>
        </p:spPr>
      </p:pic>
      <p:sp>
        <p:nvSpPr>
          <p:cNvPr id="5" name="TextBox 4"/>
          <p:cNvSpPr txBox="1"/>
          <p:nvPr/>
        </p:nvSpPr>
        <p:spPr>
          <a:xfrm>
            <a:off x="4191000" y="6457890"/>
            <a:ext cx="1295400" cy="400110"/>
          </a:xfrm>
          <a:prstGeom prst="rect">
            <a:avLst/>
          </a:prstGeom>
          <a:noFill/>
        </p:spPr>
        <p:txBody>
          <a:bodyPr wrap="square" rtlCol="0">
            <a:spAutoFit/>
          </a:bodyPr>
          <a:lstStyle/>
          <a:p>
            <a:r>
              <a:rPr lang="en-US" sz="2000" dirty="0"/>
              <a:t>Fig. 12–31</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9"/>
            <a:ext cx="7924800" cy="830997"/>
          </a:xfrm>
        </p:spPr>
        <p:txBody>
          <a:bodyPr/>
          <a:lstStyle/>
          <a:p>
            <a:r>
              <a:rPr lang="en-US" dirty="0"/>
              <a:t>Derivation of Temperature Rise with Pressure-Fed Groove</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33794" name="Picture 2"/>
          <p:cNvPicPr>
            <a:picLocks noChangeAspect="1" noChangeArrowheads="1"/>
          </p:cNvPicPr>
          <p:nvPr/>
        </p:nvPicPr>
        <p:blipFill>
          <a:blip r:embed="rId2" cstate="print"/>
          <a:srcRect/>
          <a:stretch>
            <a:fillRect/>
          </a:stretch>
        </p:blipFill>
        <p:spPr bwMode="auto">
          <a:xfrm>
            <a:off x="1371600" y="914400"/>
            <a:ext cx="7486650" cy="428625"/>
          </a:xfrm>
          <a:prstGeom prst="rect">
            <a:avLst/>
          </a:prstGeom>
          <a:noFill/>
          <a:ln w="9525">
            <a:noFill/>
            <a:miter lim="800000"/>
            <a:headEnd/>
            <a:tailEnd/>
          </a:ln>
        </p:spPr>
      </p:pic>
      <p:pic>
        <p:nvPicPr>
          <p:cNvPr id="33795" name="Picture 3"/>
          <p:cNvPicPr>
            <a:picLocks noChangeAspect="1" noChangeArrowheads="1"/>
          </p:cNvPicPr>
          <p:nvPr/>
        </p:nvPicPr>
        <p:blipFill>
          <a:blip r:embed="rId3" cstate="print"/>
          <a:srcRect/>
          <a:stretch>
            <a:fillRect/>
          </a:stretch>
        </p:blipFill>
        <p:spPr bwMode="auto">
          <a:xfrm>
            <a:off x="1066800" y="1695450"/>
            <a:ext cx="7791450" cy="819150"/>
          </a:xfrm>
          <a:prstGeom prst="rect">
            <a:avLst/>
          </a:prstGeom>
          <a:noFill/>
          <a:ln w="9525">
            <a:noFill/>
            <a:miter lim="800000"/>
            <a:headEnd/>
            <a:tailEnd/>
          </a:ln>
        </p:spPr>
      </p:pic>
      <p:pic>
        <p:nvPicPr>
          <p:cNvPr id="33796" name="Picture 4"/>
          <p:cNvPicPr>
            <a:picLocks noChangeAspect="1" noChangeArrowheads="1"/>
          </p:cNvPicPr>
          <p:nvPr/>
        </p:nvPicPr>
        <p:blipFill>
          <a:blip r:embed="rId4" cstate="print"/>
          <a:srcRect/>
          <a:stretch>
            <a:fillRect/>
          </a:stretch>
        </p:blipFill>
        <p:spPr bwMode="auto">
          <a:xfrm>
            <a:off x="2552700" y="2867025"/>
            <a:ext cx="6305550" cy="847725"/>
          </a:xfrm>
          <a:prstGeom prst="rect">
            <a:avLst/>
          </a:prstGeom>
          <a:noFill/>
          <a:ln w="9525">
            <a:noFill/>
            <a:miter lim="800000"/>
            <a:headEnd/>
            <a:tailEnd/>
          </a:ln>
        </p:spPr>
      </p:pic>
      <p:pic>
        <p:nvPicPr>
          <p:cNvPr id="33797" name="Picture 5"/>
          <p:cNvPicPr>
            <a:picLocks noChangeAspect="1" noChangeArrowheads="1"/>
          </p:cNvPicPr>
          <p:nvPr/>
        </p:nvPicPr>
        <p:blipFill>
          <a:blip r:embed="rId5" cstate="print"/>
          <a:srcRect/>
          <a:stretch>
            <a:fillRect/>
          </a:stretch>
        </p:blipFill>
        <p:spPr bwMode="auto">
          <a:xfrm>
            <a:off x="2438400" y="4067175"/>
            <a:ext cx="5000625" cy="914400"/>
          </a:xfrm>
          <a:prstGeom prst="rect">
            <a:avLst/>
          </a:prstGeom>
          <a:noFill/>
          <a:ln w="9525">
            <a:noFill/>
            <a:miter lim="800000"/>
            <a:headEnd/>
            <a:tailEnd/>
          </a:ln>
        </p:spPr>
      </p:pic>
      <p:pic>
        <p:nvPicPr>
          <p:cNvPr id="33798" name="Picture 6"/>
          <p:cNvPicPr>
            <a:picLocks noChangeAspect="1" noChangeArrowheads="1"/>
          </p:cNvPicPr>
          <p:nvPr/>
        </p:nvPicPr>
        <p:blipFill>
          <a:blip r:embed="rId6" cstate="print"/>
          <a:srcRect/>
          <a:stretch>
            <a:fillRect/>
          </a:stretch>
        </p:blipFill>
        <p:spPr bwMode="auto">
          <a:xfrm>
            <a:off x="2667000" y="5334000"/>
            <a:ext cx="3905250" cy="1019175"/>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9"/>
            <a:ext cx="7924800" cy="830997"/>
          </a:xfrm>
        </p:spPr>
        <p:txBody>
          <a:bodyPr/>
          <a:lstStyle/>
          <a:p>
            <a:r>
              <a:rPr lang="en-US" dirty="0"/>
              <a:t>Derivation of Temperature Rise with Pressure-Fed Groove</a:t>
            </a:r>
          </a:p>
        </p:txBody>
      </p:sp>
      <p:sp>
        <p:nvSpPr>
          <p:cNvPr id="4" name="Footer Placeholder 3"/>
          <p:cNvSpPr>
            <a:spLocks noGrp="1"/>
          </p:cNvSpPr>
          <p:nvPr>
            <p:ph type="ftr" sz="quarter" idx="11"/>
          </p:nvPr>
        </p:nvSpPr>
        <p:spPr/>
        <p:txBody>
          <a:bodyPr/>
          <a:lstStyle/>
          <a:p>
            <a:r>
              <a:rPr lang="en-US"/>
              <a:t>Shigley’s Mechanical Engineering Design</a:t>
            </a:r>
            <a:endParaRPr lang="en-US" dirty="0"/>
          </a:p>
        </p:txBody>
      </p:sp>
      <p:pic>
        <p:nvPicPr>
          <p:cNvPr id="9" name="Picture 6"/>
          <p:cNvPicPr>
            <a:picLocks noChangeAspect="1" noChangeArrowheads="1"/>
          </p:cNvPicPr>
          <p:nvPr/>
        </p:nvPicPr>
        <p:blipFill>
          <a:blip r:embed="rId2" cstate="print"/>
          <a:srcRect/>
          <a:stretch>
            <a:fillRect/>
          </a:stretch>
        </p:blipFill>
        <p:spPr bwMode="auto">
          <a:xfrm>
            <a:off x="1066800" y="1600200"/>
            <a:ext cx="7496175" cy="752475"/>
          </a:xfrm>
          <a:prstGeom prst="rect">
            <a:avLst/>
          </a:prstGeom>
          <a:noFill/>
          <a:ln w="9525">
            <a:noFill/>
            <a:miter lim="800000"/>
            <a:headEnd/>
            <a:tailEnd/>
          </a:ln>
          <a:effectLst/>
        </p:spPr>
      </p:pic>
      <p:pic>
        <p:nvPicPr>
          <p:cNvPr id="10" name="Picture 7"/>
          <p:cNvPicPr>
            <a:picLocks noChangeAspect="1" noChangeArrowheads="1"/>
          </p:cNvPicPr>
          <p:nvPr/>
        </p:nvPicPr>
        <p:blipFill>
          <a:blip r:embed="rId3" cstate="print"/>
          <a:srcRect/>
          <a:stretch>
            <a:fillRect/>
          </a:stretch>
        </p:blipFill>
        <p:spPr bwMode="auto">
          <a:xfrm>
            <a:off x="2438400" y="2838450"/>
            <a:ext cx="6124575" cy="742950"/>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12–6</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6" name="Picture 5" descr="EX1 12-6.jpg"/>
          <p:cNvPicPr>
            <a:picLocks noChangeAspect="1"/>
          </p:cNvPicPr>
          <p:nvPr/>
        </p:nvPicPr>
        <p:blipFill>
          <a:blip r:embed="rId2" cstate="print"/>
          <a:stretch>
            <a:fillRect/>
          </a:stretch>
        </p:blipFill>
        <p:spPr>
          <a:xfrm>
            <a:off x="609600" y="762000"/>
            <a:ext cx="8290932" cy="1600200"/>
          </a:xfrm>
          <a:prstGeom prst="rect">
            <a:avLst/>
          </a:prstGeom>
        </p:spPr>
      </p:pic>
      <p:pic>
        <p:nvPicPr>
          <p:cNvPr id="7" name="Picture 6" descr="EX2 12-6.jpg"/>
          <p:cNvPicPr>
            <a:picLocks noChangeAspect="1"/>
          </p:cNvPicPr>
          <p:nvPr/>
        </p:nvPicPr>
        <p:blipFill>
          <a:blip r:embed="rId3" cstate="print"/>
          <a:stretch>
            <a:fillRect/>
          </a:stretch>
        </p:blipFill>
        <p:spPr>
          <a:xfrm>
            <a:off x="609600" y="2209800"/>
            <a:ext cx="8290068" cy="3124200"/>
          </a:xfrm>
          <a:prstGeom prst="rect">
            <a:avLst/>
          </a:prstGeom>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4191000"/>
            <a:ext cx="86677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12–6</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9" name="Picture 8" descr="EX312.6.jpg"/>
          <p:cNvPicPr>
            <a:picLocks noChangeAspect="1"/>
          </p:cNvPicPr>
          <p:nvPr/>
        </p:nvPicPr>
        <p:blipFill>
          <a:blip r:embed="rId2" cstate="print"/>
          <a:stretch>
            <a:fillRect/>
          </a:stretch>
        </p:blipFill>
        <p:spPr>
          <a:xfrm>
            <a:off x="609599" y="762000"/>
            <a:ext cx="8273883" cy="51054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12–6</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5" name="Picture 4" descr="EX4 12.6.jpg"/>
          <p:cNvPicPr>
            <a:picLocks noChangeAspect="1"/>
          </p:cNvPicPr>
          <p:nvPr/>
        </p:nvPicPr>
        <p:blipFill>
          <a:blip r:embed="rId2" cstate="print"/>
          <a:stretch>
            <a:fillRect/>
          </a:stretch>
        </p:blipFill>
        <p:spPr>
          <a:xfrm>
            <a:off x="609600" y="762000"/>
            <a:ext cx="8246806" cy="4648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12–6</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6" name="Picture 5" descr="EX5 12.6.jpg"/>
          <p:cNvPicPr>
            <a:picLocks noChangeAspect="1"/>
          </p:cNvPicPr>
          <p:nvPr/>
        </p:nvPicPr>
        <p:blipFill>
          <a:blip r:embed="rId2" cstate="print"/>
          <a:stretch>
            <a:fillRect/>
          </a:stretch>
        </p:blipFill>
        <p:spPr>
          <a:xfrm>
            <a:off x="609599" y="761999"/>
            <a:ext cx="8229601" cy="962265"/>
          </a:xfrm>
          <a:prstGeom prst="rect">
            <a:avLst/>
          </a:prstGeom>
        </p:spPr>
      </p:pic>
      <p:pic>
        <p:nvPicPr>
          <p:cNvPr id="7" name="Picture 6" descr="EX6 12..jpg"/>
          <p:cNvPicPr>
            <a:picLocks noChangeAspect="1"/>
          </p:cNvPicPr>
          <p:nvPr/>
        </p:nvPicPr>
        <p:blipFill>
          <a:blip r:embed="rId3" cstate="print"/>
          <a:stretch>
            <a:fillRect/>
          </a:stretch>
        </p:blipFill>
        <p:spPr>
          <a:xfrm>
            <a:off x="609600" y="1981200"/>
            <a:ext cx="8229600" cy="4191000"/>
          </a:xfrm>
          <a:prstGeom prst="rect">
            <a:avLst/>
          </a:prstGeom>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1714500"/>
            <a:ext cx="87630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99" y="4305300"/>
            <a:ext cx="87630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12–6</a:t>
            </a:r>
          </a:p>
        </p:txBody>
      </p:sp>
      <p:sp>
        <p:nvSpPr>
          <p:cNvPr id="3" name="Footer Placeholder 2"/>
          <p:cNvSpPr>
            <a:spLocks noGrp="1"/>
          </p:cNvSpPr>
          <p:nvPr>
            <p:ph type="ftr" sz="quarter" idx="11"/>
          </p:nvPr>
        </p:nvSpPr>
        <p:spPr/>
        <p:txBody>
          <a:bodyPr/>
          <a:lstStyle/>
          <a:p>
            <a:r>
              <a:rPr lang="en-US"/>
              <a:t>Shigley’s Mechanical Engineering Design</a:t>
            </a:r>
            <a:endParaRPr lang="en-US" dirty="0"/>
          </a:p>
        </p:txBody>
      </p:sp>
      <p:pic>
        <p:nvPicPr>
          <p:cNvPr id="4" name="Picture 3" descr="EX7 12.6.jpg"/>
          <p:cNvPicPr>
            <a:picLocks noChangeAspect="1"/>
          </p:cNvPicPr>
          <p:nvPr/>
        </p:nvPicPr>
        <p:blipFill>
          <a:blip r:embed="rId2" cstate="print"/>
          <a:stretch>
            <a:fillRect/>
          </a:stretch>
        </p:blipFill>
        <p:spPr>
          <a:xfrm>
            <a:off x="685800" y="762000"/>
            <a:ext cx="7924086" cy="2590800"/>
          </a:xfrm>
          <a:prstGeom prst="rect">
            <a:avLst/>
          </a:prstGeom>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914400"/>
            <a:ext cx="87630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2819400"/>
            <a:ext cx="87630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103555</TotalTime>
  <Words>2820</Words>
  <Application>Microsoft Office PowerPoint</Application>
  <PresentationFormat>如螢幕大小 (4:3)</PresentationFormat>
  <Paragraphs>528</Paragraphs>
  <Slides>129</Slides>
  <Notes>0</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連結</vt:lpstr>
      </vt:variant>
      <vt:variant>
        <vt:i4>1</vt:i4>
      </vt:variant>
      <vt:variant>
        <vt:lpstr>投影片標題</vt:lpstr>
      </vt:variant>
      <vt:variant>
        <vt:i4>129</vt:i4>
      </vt:variant>
    </vt:vector>
  </HeadingPairs>
  <TitlesOfParts>
    <vt:vector size="141" baseType="lpstr">
      <vt:lpstr>Euclid Symbol</vt:lpstr>
      <vt:lpstr>標楷體</vt:lpstr>
      <vt:lpstr>Arial</vt:lpstr>
      <vt:lpstr>Calibri</vt:lpstr>
      <vt:lpstr>Constantia</vt:lpstr>
      <vt:lpstr>Symbol</vt:lpstr>
      <vt:lpstr>Times New Roman</vt:lpstr>
      <vt:lpstr>Verdana</vt:lpstr>
      <vt:lpstr>Wingdings</vt:lpstr>
      <vt:lpstr>Wingdings 2</vt:lpstr>
      <vt:lpstr>Shigley</vt:lpstr>
      <vt:lpstr>file:///F:\JYC_Maxtor\ViperA_FDB\Pressure%20-%20Free%20HS.avi</vt:lpstr>
      <vt:lpstr>PowerPoint 簡報</vt:lpstr>
      <vt:lpstr>Chapter Outline</vt:lpstr>
      <vt:lpstr>PowerPoint 簡報</vt:lpstr>
      <vt:lpstr>Chapter Outline</vt:lpstr>
      <vt:lpstr>PowerPoint 簡報</vt:lpstr>
      <vt:lpstr>PowerPoint 簡報</vt:lpstr>
      <vt:lpstr>PowerPoint 簡報</vt:lpstr>
      <vt:lpstr>Radial Bearings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Types of Lubrication</vt:lpstr>
      <vt:lpstr>Viscosity</vt:lpstr>
      <vt:lpstr>Viscosity</vt:lpstr>
      <vt:lpstr>Units of Viscosity</vt:lpstr>
      <vt:lpstr>Units of Viscosity</vt:lpstr>
      <vt:lpstr>Measurement of Viscosity</vt:lpstr>
      <vt:lpstr>Measurement of Viscosity</vt:lpstr>
      <vt:lpstr>Comparison of Absolute Viscosities of Various Fluids</vt:lpstr>
      <vt:lpstr>Petroff’s Lightly Loaded Journal Bearing</vt:lpstr>
      <vt:lpstr>Petroff’s Equation</vt:lpstr>
      <vt:lpstr>Important Dimensionless Parameters</vt:lpstr>
      <vt:lpstr>Stable Lubrication</vt:lpstr>
      <vt:lpstr>Thick Film Lubrication</vt:lpstr>
      <vt:lpstr>Nomenclature of a Journal Bearing</vt:lpstr>
      <vt:lpstr>Hydrodynamic Theory</vt:lpstr>
      <vt:lpstr>Pressure Distribution Curves of Tower</vt:lpstr>
      <vt:lpstr>Reynolds Plane Slider Simplification</vt:lpstr>
      <vt:lpstr>Derivation of Velocity Distribution</vt:lpstr>
      <vt:lpstr>Derivation of Velocity Distribution</vt:lpstr>
      <vt:lpstr>Velocity Distribution</vt:lpstr>
      <vt:lpstr>Derivation of Reynolds Equation</vt:lpstr>
      <vt:lpstr>Reynolds Equation</vt:lpstr>
      <vt:lpstr>PowerPoint 簡報</vt:lpstr>
      <vt:lpstr>Design Considerations</vt:lpstr>
      <vt:lpstr>Significant Angular Speed</vt:lpstr>
      <vt:lpstr>Trumpler’s Design Criteria</vt:lpstr>
      <vt:lpstr>The Relations of the Variables</vt:lpstr>
      <vt:lpstr>Viscosity Charts</vt:lpstr>
      <vt:lpstr>Viscosity-Temperature Chart in U.S. Customary Units</vt:lpstr>
      <vt:lpstr>Viscosity-Temperature Chart in Metric Units</vt:lpstr>
      <vt:lpstr>Viscosity-Temperature Chart for Multi-viscosity Lubricants</vt:lpstr>
      <vt:lpstr>Curve Fits for Viscosity-Temperature Chart</vt:lpstr>
      <vt:lpstr>Notation of Raimondi and Boyd</vt:lpstr>
      <vt:lpstr>Minimum Film Thickness and Eccentricity Ratio</vt:lpstr>
      <vt:lpstr>Position of Minimum Film Thickness</vt:lpstr>
      <vt:lpstr>Coefficient of Friction Variable</vt:lpstr>
      <vt:lpstr>Flow Variable</vt:lpstr>
      <vt:lpstr>Flow Ratio of Side Flow to Total Flow</vt:lpstr>
      <vt:lpstr>Maximum Film Pressure</vt:lpstr>
      <vt:lpstr>Terminating Position of Film</vt:lpstr>
      <vt:lpstr>Example 12–1</vt:lpstr>
      <vt:lpstr>Example 12–1 (continued)</vt:lpstr>
      <vt:lpstr>Example 12–2</vt:lpstr>
      <vt:lpstr>Example 12–3</vt:lpstr>
      <vt:lpstr>Example 12–4</vt:lpstr>
      <vt:lpstr>Finding Temperature Rise from Energy Considerations</vt:lpstr>
      <vt:lpstr>Finding Temperature Rise from Energy Considerations</vt:lpstr>
      <vt:lpstr>Finding Temperature Rise from Energy Considerations</vt:lpstr>
      <vt:lpstr>Combined Temperature Rise Chart</vt:lpstr>
      <vt:lpstr>Interpolation Equation</vt:lpstr>
      <vt:lpstr>Steady-State Conditions in Self-Contained Bearings</vt:lpstr>
      <vt:lpstr>Heat Dissipated From Bearing Housing</vt:lpstr>
      <vt:lpstr>Overall Coefficient of Heat Transfer</vt:lpstr>
      <vt:lpstr>Difference in Housing and Ambient Temperatures</vt:lpstr>
      <vt:lpstr>Housing Temperature</vt:lpstr>
      <vt:lpstr>Heat Generation Rate</vt:lpstr>
      <vt:lpstr>Example 12–5</vt:lpstr>
      <vt:lpstr>Example 12–5</vt:lpstr>
      <vt:lpstr>Example 12–5</vt:lpstr>
      <vt:lpstr>Example 12–5</vt:lpstr>
      <vt:lpstr>Example 12–5</vt:lpstr>
      <vt:lpstr>Effect of Clearance on Example Problems</vt:lpstr>
      <vt:lpstr>Clearance</vt:lpstr>
      <vt:lpstr>Temperature Limits</vt:lpstr>
      <vt:lpstr>Pressure-Fed Bearings</vt:lpstr>
      <vt:lpstr>Flow of Lubricant From Central Groove</vt:lpstr>
      <vt:lpstr>Two-piece grooved pressure-fed connecting-rod bearing</vt:lpstr>
      <vt:lpstr>Derivation of Velocity Equation with Pressure-Fed Groove</vt:lpstr>
      <vt:lpstr>Derivation of Velocity Equation with Pressure-Fed Groove</vt:lpstr>
      <vt:lpstr>Distribution of Velocity</vt:lpstr>
      <vt:lpstr>Side Flow Notation</vt:lpstr>
      <vt:lpstr>Derivation of Side Flow with Force-fed Groove</vt:lpstr>
      <vt:lpstr>Characteristic Pressure</vt:lpstr>
      <vt:lpstr>Typical Plumbing with Pressure-fed Groove</vt:lpstr>
      <vt:lpstr>Derivation of Temperature Rise with Pressure-Fed Groove</vt:lpstr>
      <vt:lpstr>Derivation of Temperature Rise with Pressure-Fed Groove</vt:lpstr>
      <vt:lpstr>Example 12–6</vt:lpstr>
      <vt:lpstr>Example 12–6</vt:lpstr>
      <vt:lpstr>Example 12–6</vt:lpstr>
      <vt:lpstr>Example 12–6</vt:lpstr>
      <vt:lpstr>Example 12–6</vt:lpstr>
      <vt:lpstr>Typical Range of Unit Loads for Sleeve Bearings</vt:lpstr>
      <vt:lpstr>Some Characteristics of Bearing Alloys</vt:lpstr>
      <vt:lpstr>Bearing Types</vt:lpstr>
      <vt:lpstr>Typical Groove Patterns</vt:lpstr>
      <vt:lpstr>Thrust Bearings</vt:lpstr>
      <vt:lpstr>Pressure Distribution in a Thrust Bearing</vt:lpstr>
      <vt:lpstr>Flanged Sleeve Bearing</vt:lpstr>
      <vt:lpstr>Boundary-Lubricated Bearings</vt:lpstr>
      <vt:lpstr>Limits on Some Materials for Boundary-Lubricated Bearings</vt:lpstr>
      <vt:lpstr>Linear Sliding Wear</vt:lpstr>
      <vt:lpstr>Wear Factors in U.S. Customary Units</vt:lpstr>
      <vt:lpstr>Coefficients of Friction</vt:lpstr>
      <vt:lpstr>Wear Equation with Practical Modifying Factors</vt:lpstr>
      <vt:lpstr>Motion-Related Factor f1</vt:lpstr>
      <vt:lpstr>Environmental Factor f2</vt:lpstr>
      <vt:lpstr>Pressure Distribution on Boundary-Lubricated Bearing</vt:lpstr>
      <vt:lpstr>Pressure and Velocity</vt:lpstr>
      <vt:lpstr>Bushing Wear</vt:lpstr>
      <vt:lpstr>Length/Diameter Ratio</vt:lpstr>
      <vt:lpstr>Example 12–7</vt:lpstr>
      <vt:lpstr>Example 12–7</vt:lpstr>
      <vt:lpstr>Example 12–7</vt:lpstr>
      <vt:lpstr>Example 12–7</vt:lpstr>
      <vt:lpstr>Temperature Rise for Boundary-Lubrication</vt:lpstr>
      <vt:lpstr>Example 12–8</vt:lpstr>
      <vt:lpstr>Example 12–8</vt:lpstr>
      <vt:lpstr>Example 12–8</vt:lpstr>
      <vt:lpstr>Example 12–8</vt:lpstr>
      <vt:lpstr>Example 12–8</vt:lpstr>
      <vt:lpstr>Example 12–8</vt:lpstr>
    </vt:vector>
  </TitlesOfParts>
  <Company>Missouri S&amp;T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user</cp:lastModifiedBy>
  <cp:revision>1848</cp:revision>
  <dcterms:created xsi:type="dcterms:W3CDTF">2010-11-01T14:25:24Z</dcterms:created>
  <dcterms:modified xsi:type="dcterms:W3CDTF">2019-11-10T15:35:04Z</dcterms:modified>
</cp:coreProperties>
</file>